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3.xml" ContentType="application/vnd.openxmlformats-officedocument.themeOverride+xml"/>
  <Override PartName="/ppt/charts/chart19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45"/>
  </p:notesMasterIdLst>
  <p:sldIdLst>
    <p:sldId id="452" r:id="rId2"/>
    <p:sldId id="457" r:id="rId3"/>
    <p:sldId id="451" r:id="rId4"/>
    <p:sldId id="629" r:id="rId5"/>
    <p:sldId id="660" r:id="rId6"/>
    <p:sldId id="585" r:id="rId7"/>
    <p:sldId id="591" r:id="rId8"/>
    <p:sldId id="598" r:id="rId9"/>
    <p:sldId id="604" r:id="rId10"/>
    <p:sldId id="608" r:id="rId11"/>
    <p:sldId id="614" r:id="rId12"/>
    <p:sldId id="566" r:id="rId13"/>
    <p:sldId id="519" r:id="rId14"/>
    <p:sldId id="520" r:id="rId15"/>
    <p:sldId id="521" r:id="rId16"/>
    <p:sldId id="522" r:id="rId17"/>
    <p:sldId id="523" r:id="rId18"/>
    <p:sldId id="524" r:id="rId19"/>
    <p:sldId id="531" r:id="rId20"/>
    <p:sldId id="471" r:id="rId21"/>
    <p:sldId id="558" r:id="rId22"/>
    <p:sldId id="561" r:id="rId23"/>
    <p:sldId id="475" r:id="rId24"/>
    <p:sldId id="575" r:id="rId25"/>
    <p:sldId id="622" r:id="rId26"/>
    <p:sldId id="576" r:id="rId27"/>
    <p:sldId id="557" r:id="rId28"/>
    <p:sldId id="651" r:id="rId29"/>
    <p:sldId id="653" r:id="rId30"/>
    <p:sldId id="649" r:id="rId31"/>
    <p:sldId id="487" r:id="rId32"/>
    <p:sldId id="490" r:id="rId33"/>
    <p:sldId id="494" r:id="rId34"/>
    <p:sldId id="496" r:id="rId35"/>
    <p:sldId id="498" r:id="rId36"/>
    <p:sldId id="499" r:id="rId37"/>
    <p:sldId id="501" r:id="rId38"/>
    <p:sldId id="657" r:id="rId39"/>
    <p:sldId id="658" r:id="rId40"/>
    <p:sldId id="669" r:id="rId41"/>
    <p:sldId id="663" r:id="rId42"/>
    <p:sldId id="664" r:id="rId43"/>
    <p:sldId id="665" r:id="rId44"/>
  </p:sldIdLst>
  <p:sldSz cx="9144000" cy="6858000" type="screen4x3"/>
  <p:notesSz cx="6888163" cy="100203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AEFF"/>
    <a:srgbClr val="F8E55A"/>
    <a:srgbClr val="0099CC"/>
    <a:srgbClr val="FFD833"/>
    <a:srgbClr val="66CCFF"/>
    <a:srgbClr val="B290E0"/>
    <a:srgbClr val="C0C0C0"/>
    <a:srgbClr val="003399"/>
    <a:srgbClr val="CDC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62" autoAdjust="0"/>
    <p:restoredTop sz="72754" autoAdjust="0"/>
  </p:normalViewPr>
  <p:slideViewPr>
    <p:cSldViewPr>
      <p:cViewPr varScale="1">
        <p:scale>
          <a:sx n="128" d="100"/>
          <a:sy n="128" d="100"/>
        </p:scale>
        <p:origin x="133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1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Libro2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PIA%20COMPAQ\COPIA%20CONTABILIDAD\INFORMES%20INTERNOS%20HUSJ\ADMON\RENDICION%20CUENTA%202016\PAGOS%20DIC%202016%20PGI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PIA%20COMPAQ\COPIA%20CONTABILIDAD\INFORMES%20INTERNOS%20HUSJ\ADMON\RENDICION%20CUENTA%202016\PAGOS%20DIC%202016%20PGI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PIA%20COMPAQ\COPIA%20CONTABILIDAD\INFORMES%20INTERNOS%20HUSJ\ADMON\RENDICION%20CUENTA%202016\PAGOS%20DIC%202016%20PGIR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ENERO%20A%20DICIEMBRE%202017\RENDICION%20DE%20CUENTAS%202016\Procesos\Libro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ENERO%20A%20DICIEMBRE%202017\RENDICION%20DE%20CUENTAS%202016\Procesos\Facturaci&#243;n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HUSJP\Downloads\Libro1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ENERO%20A%20DICIEMBRE%202017\RENDICION%20DE%20CUENTAS%202016\Procesos\SIAU%202016.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s-E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 dirty="0"/>
              <a:t>Total</a:t>
            </a:r>
            <a:r>
              <a:rPr lang="es-CO" b="1" baseline="0" dirty="0"/>
              <a:t> </a:t>
            </a:r>
            <a:r>
              <a:rPr lang="es-CO" b="1" dirty="0"/>
              <a:t>Colaboradores a 31 de Diciembre de 2016</a:t>
            </a:r>
          </a:p>
          <a:p>
            <a:pPr>
              <a:defRPr lang="es-E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 dirty="0"/>
              <a:t>Hospital Universitario San José de Popayán - E</a:t>
            </a:r>
            <a:r>
              <a:rPr lang="es-CO" b="1" dirty="0" smtClean="0"/>
              <a:t>. S.E</a:t>
            </a:r>
            <a:r>
              <a:rPr lang="es-CO" dirty="0"/>
              <a:t>.</a:t>
            </a:r>
          </a:p>
        </c:rich>
      </c:tx>
      <c:layout>
        <c:manualLayout>
          <c:xMode val="edge"/>
          <c:yMode val="edge"/>
          <c:x val="0.26076991431356261"/>
          <c:y val="3.703691075607853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003828278339444E-3"/>
          <c:y val="0.26285462990823388"/>
          <c:w val="0.98519131822675643"/>
          <c:h val="0.66609695648227218"/>
        </c:manualLayout>
      </c:layout>
      <c:pie3DChart>
        <c:varyColors val="1"/>
        <c:ser>
          <c:idx val="0"/>
          <c:order val="0"/>
          <c:explosion val="1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8.4528223715883422E-2"/>
                  <c:y val="-1.74003613147177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301261279610907"/>
                  <c:y val="-0.2803829010185274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88%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PLANTA</c:v>
                </c:pt>
                <c:pt idx="1">
                  <c:v>CONTRATISTAS OPS</c:v>
                </c:pt>
                <c:pt idx="2">
                  <c:v>CONTRATISTAS ASOCIACIONES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3"/>
                <c:pt idx="0">
                  <c:v>170</c:v>
                </c:pt>
                <c:pt idx="1">
                  <c:v>23</c:v>
                </c:pt>
                <c:pt idx="2">
                  <c:v>1391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851058412820066"/>
          <c:y val="0.71324567009562534"/>
          <c:w val="0.18011213357510877"/>
          <c:h val="0.28675432990437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B290E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167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Hospitalización y  Obstetricia Adultos</c:v>
                </c:pt>
                <c:pt idx="1">
                  <c:v> Basico, Intermedio e Intensivo Neonatal</c:v>
                </c:pt>
                <c:pt idx="2">
                  <c:v> Intermedio e  Intensivo Pediátrico</c:v>
                </c:pt>
                <c:pt idx="3">
                  <c:v> Intermedio e Intensivo Adulto</c:v>
                </c:pt>
                <c:pt idx="4">
                  <c:v> Quemados Adulto</c:v>
                </c:pt>
                <c:pt idx="5">
                  <c:v>Quemados Pediátrico</c:v>
                </c:pt>
                <c:pt idx="6">
                  <c:v> Cuidado agudo Mental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164</c:v>
                </c:pt>
                <c:pt idx="1">
                  <c:v>35</c:v>
                </c:pt>
                <c:pt idx="2">
                  <c:v>8</c:v>
                </c:pt>
                <c:pt idx="3">
                  <c:v>53</c:v>
                </c:pt>
                <c:pt idx="4">
                  <c:v>6</c:v>
                </c:pt>
                <c:pt idx="5">
                  <c:v>7</c:v>
                </c:pt>
                <c:pt idx="6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39792"/>
        <c:axId val="334941752"/>
      </c:barChart>
      <c:catAx>
        <c:axId val="33493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4941752"/>
        <c:crosses val="autoZero"/>
        <c:auto val="1"/>
        <c:lblAlgn val="ctr"/>
        <c:lblOffset val="100"/>
        <c:noMultiLvlLbl val="0"/>
      </c:catAx>
      <c:valAx>
        <c:axId val="33494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493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dirty="0" smtClean="0"/>
              <a:t>AUTOEVALUACIÓN </a:t>
            </a:r>
            <a:r>
              <a:rPr lang="es-CO" dirty="0"/>
              <a:t>POR GRUPO DE </a:t>
            </a:r>
            <a:r>
              <a:rPr lang="es-CO" dirty="0" smtClean="0"/>
              <a:t>ESTANDARES</a:t>
            </a:r>
            <a:endParaRPr lang="es-CO" dirty="0"/>
          </a:p>
        </c:rich>
      </c:tx>
      <c:layout>
        <c:manualLayout>
          <c:xMode val="edge"/>
          <c:yMode val="edge"/>
          <c:x val="0.12713283548314097"/>
          <c:y val="2.16958958596998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Hoja3!$C$2</c:f>
              <c:strCache>
                <c:ptCount val="1"/>
                <c:pt idx="0">
                  <c:v>TALENTO HUMANO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Hoja3!$C$3:$C$37</c:f>
              <c:numCache>
                <c:formatCode>0%</c:formatCode>
                <c:ptCount val="1"/>
                <c:pt idx="0">
                  <c:v>0.8200693913929209</c:v>
                </c:pt>
              </c:numCache>
            </c:numRef>
          </c:val>
        </c:ser>
        <c:ser>
          <c:idx val="1"/>
          <c:order val="1"/>
          <c:tx>
            <c:strRef>
              <c:f>Hoja3!$D$2</c:f>
              <c:strCache>
                <c:ptCount val="1"/>
                <c:pt idx="0">
                  <c:v>INFRAESTRUCTURA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9.05182167911288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Hoja3!$D$3:$D$37</c:f>
              <c:numCache>
                <c:formatCode>0%</c:formatCode>
                <c:ptCount val="1"/>
                <c:pt idx="0">
                  <c:v>0.56598508574885353</c:v>
                </c:pt>
              </c:numCache>
            </c:numRef>
          </c:val>
        </c:ser>
        <c:ser>
          <c:idx val="2"/>
          <c:order val="2"/>
          <c:tx>
            <c:strRef>
              <c:f>Hoja3!$E$2</c:f>
              <c:strCache>
                <c:ptCount val="1"/>
                <c:pt idx="0">
                  <c:v>DOTACIÓN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Hoja3!$E$3:$E$37</c:f>
              <c:numCache>
                <c:formatCode>0%</c:formatCode>
                <c:ptCount val="1"/>
                <c:pt idx="0">
                  <c:v>0.78010150324391814</c:v>
                </c:pt>
              </c:numCache>
            </c:numRef>
          </c:val>
        </c:ser>
        <c:ser>
          <c:idx val="3"/>
          <c:order val="3"/>
          <c:tx>
            <c:strRef>
              <c:f>Hoja3!$F$2</c:f>
              <c:strCache>
                <c:ptCount val="1"/>
                <c:pt idx="0">
                  <c:v>MEDICAMENTOS, DISPOSITIVOS MEDICOS E INSUMOS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Hoja3!$F$3:$F$37</c:f>
              <c:numCache>
                <c:formatCode>0%</c:formatCode>
                <c:ptCount val="1"/>
                <c:pt idx="0">
                  <c:v>0.8114103217044395</c:v>
                </c:pt>
              </c:numCache>
            </c:numRef>
          </c:val>
        </c:ser>
        <c:ser>
          <c:idx val="4"/>
          <c:order val="4"/>
          <c:tx>
            <c:strRef>
              <c:f>Hoja3!$G$2</c:f>
              <c:strCache>
                <c:ptCount val="1"/>
                <c:pt idx="0">
                  <c:v>PROCESOS PRIORITARIOS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Hoja3!$G$3:$G$37</c:f>
              <c:numCache>
                <c:formatCode>0%</c:formatCode>
                <c:ptCount val="1"/>
                <c:pt idx="0">
                  <c:v>0.84928467417768094</c:v>
                </c:pt>
              </c:numCache>
            </c:numRef>
          </c:val>
        </c:ser>
        <c:ser>
          <c:idx val="5"/>
          <c:order val="5"/>
          <c:tx>
            <c:strRef>
              <c:f>Hoja3!$H$2</c:f>
              <c:strCache>
                <c:ptCount val="1"/>
                <c:pt idx="0">
                  <c:v>HISTORIA CLÍNICA Y REGISTROS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Hoja3!$H$3:$H$37</c:f>
              <c:numCache>
                <c:formatCode>0%</c:formatCode>
                <c:ptCount val="1"/>
                <c:pt idx="0">
                  <c:v>0.9882352941176471</c:v>
                </c:pt>
              </c:numCache>
            </c:numRef>
          </c:val>
        </c:ser>
        <c:ser>
          <c:idx val="6"/>
          <c:order val="6"/>
          <c:tx>
            <c:strRef>
              <c:f>Hoja3!$I$2</c:f>
              <c:strCache>
                <c:ptCount val="1"/>
                <c:pt idx="0">
                  <c:v>INTERDEPENDENCIA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6.788866259334691E-3"/>
                  <c:y val="-1.325844986262794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Hoja3!$I$3:$I$37</c:f>
              <c:numCache>
                <c:formatCode>0%</c:formatCode>
                <c:ptCount val="1"/>
                <c:pt idx="0">
                  <c:v>4.3478260869565216E-2</c:v>
                </c:pt>
              </c:numCache>
            </c:numRef>
          </c:val>
        </c:ser>
        <c:ser>
          <c:idx val="7"/>
          <c:order val="7"/>
          <c:tx>
            <c:strRef>
              <c:f>Hoja3!$J$2</c:f>
              <c:strCache>
                <c:ptCount val="1"/>
                <c:pt idx="0">
                  <c:v>TOTAL SERVICIOS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Hoja3!$A$3:$B$37</c:f>
              <c:strCache>
                <c:ptCount val="1"/>
                <c:pt idx="0">
                  <c:v>TOTAL ESTANDAR</c:v>
                </c:pt>
              </c:strCache>
            </c:strRef>
          </c:cat>
          <c:val>
            <c:numRef>
              <c:f>Hoja3!$J$3:$J$37</c:f>
              <c:numCache>
                <c:formatCode>0%</c:formatCode>
                <c:ptCount val="1"/>
                <c:pt idx="0">
                  <c:v>0.73042144831275979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6201368"/>
        <c:axId val="336202544"/>
        <c:axId val="0"/>
      </c:bar3DChart>
      <c:catAx>
        <c:axId val="3362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6202544"/>
        <c:crosses val="autoZero"/>
        <c:auto val="1"/>
        <c:lblAlgn val="ctr"/>
        <c:lblOffset val="100"/>
        <c:noMultiLvlLbl val="0"/>
      </c:catAx>
      <c:valAx>
        <c:axId val="33620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62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 err="1" smtClean="0">
                <a:effectLst/>
              </a:rPr>
              <a:t>Calificación</a:t>
            </a:r>
            <a:r>
              <a:rPr lang="en-US" sz="1800" b="1" i="0" baseline="0" dirty="0" smtClean="0">
                <a:effectLst/>
              </a:rPr>
              <a:t> de </a:t>
            </a:r>
            <a:r>
              <a:rPr lang="en-US" sz="1800" b="1" i="0" baseline="0" dirty="0" err="1" smtClean="0">
                <a:effectLst/>
              </a:rPr>
              <a:t>Autoevaluación</a:t>
            </a:r>
            <a:r>
              <a:rPr lang="en-US" sz="1800" b="1" i="0" baseline="0" dirty="0" smtClean="0">
                <a:effectLst/>
              </a:rPr>
              <a:t> de </a:t>
            </a:r>
            <a:r>
              <a:rPr lang="en-US" sz="1800" b="1" i="0" baseline="0" dirty="0" err="1" smtClean="0">
                <a:effectLst/>
              </a:rPr>
              <a:t>estándares</a:t>
            </a:r>
            <a:r>
              <a:rPr lang="en-US" sz="1800" b="1" i="0" baseline="0" dirty="0" smtClean="0">
                <a:effectLst/>
              </a:rPr>
              <a:t> de </a:t>
            </a:r>
            <a:r>
              <a:rPr lang="en-US" sz="1800" b="1" i="0" baseline="0" dirty="0" err="1" smtClean="0">
                <a:effectLst/>
              </a:rPr>
              <a:t>acreditación</a:t>
            </a:r>
            <a:endParaRPr lang="es-CO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solidFill>
                <a:srgbClr val="92D05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2.38</c:v>
                </c:pt>
                <c:pt idx="2">
                  <c:v>2.73</c:v>
                </c:pt>
                <c:pt idx="3">
                  <c:v>3.1</c:v>
                </c:pt>
                <c:pt idx="4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6199408"/>
        <c:axId val="336200192"/>
      </c:lineChart>
      <c:catAx>
        <c:axId val="33619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6200192"/>
        <c:crosses val="autoZero"/>
        <c:auto val="1"/>
        <c:lblAlgn val="ctr"/>
        <c:lblOffset val="100"/>
        <c:noMultiLvlLbl val="0"/>
      </c:catAx>
      <c:valAx>
        <c:axId val="33620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619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Indicadores Institucionales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98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98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4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Administrativo</c:v>
                </c:pt>
                <c:pt idx="1">
                  <c:v>Asistencial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0.44</c:v>
                </c:pt>
                <c:pt idx="1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64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/>
    </a:solidFill>
    <a:ln w="9549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Superávit o Déficit Corriente</c:v>
                </c:pt>
              </c:strCache>
            </c:strRef>
          </c:tx>
          <c:spPr>
            <a:ln w="28575" cap="rnd">
              <a:solidFill>
                <a:srgbClr val="0DAE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DAEFF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1.5432098765431985E-2"/>
                  <c:y val="-5.3314620556995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5.8999999999999997E-2</c:v>
                </c:pt>
                <c:pt idx="1">
                  <c:v>0.91</c:v>
                </c:pt>
                <c:pt idx="2">
                  <c:v>0.151</c:v>
                </c:pt>
                <c:pt idx="3">
                  <c:v>0.106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2122120"/>
        <c:axId val="402122512"/>
      </c:lineChart>
      <c:catAx>
        <c:axId val="40212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2122512"/>
        <c:crosses val="autoZero"/>
        <c:auto val="1"/>
        <c:lblAlgn val="ctr"/>
        <c:lblOffset val="100"/>
        <c:noMultiLvlLbl val="0"/>
      </c:catAx>
      <c:valAx>
        <c:axId val="40212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2122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Hoja3!$B$5</c:f>
              <c:strCache>
                <c:ptCount val="1"/>
                <c:pt idx="0">
                  <c:v>ACTIVOS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CCFF33"/>
              </a:solidFill>
            </a:ln>
          </c:spPr>
          <c:invertIfNegative val="0"/>
          <c:dLbls>
            <c:dLbl>
              <c:idx val="0"/>
              <c:layout>
                <c:manualLayout>
                  <c:x val="2.7777777777777801E-2"/>
                  <c:y val="-6.4814814814814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222222222222233E-2"/>
                  <c:y val="-6.4814814814814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Hoja3!$C$4:$D$4</c:f>
              <c:numCache>
                <c:formatCode>General</c:formatCode>
                <c:ptCount val="2"/>
                <c:pt idx="0">
                  <c:v>2016</c:v>
                </c:pt>
                <c:pt idx="1">
                  <c:v>2015</c:v>
                </c:pt>
              </c:numCache>
            </c:numRef>
          </c:cat>
          <c:val>
            <c:numRef>
              <c:f>Hoja3!$C$5:$D$5</c:f>
              <c:numCache>
                <c:formatCode>#,##0</c:formatCode>
                <c:ptCount val="2"/>
                <c:pt idx="0">
                  <c:v>202974</c:v>
                </c:pt>
                <c:pt idx="1">
                  <c:v>186242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03232088"/>
        <c:axId val="403232480"/>
        <c:axId val="0"/>
      </c:bar3DChart>
      <c:catAx>
        <c:axId val="40323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03232480"/>
        <c:crossesAt val="175000"/>
        <c:auto val="1"/>
        <c:lblAlgn val="ctr"/>
        <c:lblOffset val="100"/>
        <c:noMultiLvlLbl val="0"/>
      </c:catAx>
      <c:valAx>
        <c:axId val="4032324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403232088"/>
        <c:crosses val="autoZero"/>
        <c:crossBetween val="between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91446359355133378"/>
          <c:y val="0.51802550496405342"/>
          <c:w val="5.1732677850609206E-2"/>
          <c:h val="6.551780212256076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  <c:spPr>
        <a:noFill/>
        <a:ln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Hoja3!$B$8</c:f>
              <c:strCache>
                <c:ptCount val="1"/>
                <c:pt idx="0">
                  <c:v>PASIVOS</c:v>
                </c:pt>
              </c:strCache>
            </c:strRef>
          </c:tx>
          <c:spPr>
            <a:solidFill>
              <a:srgbClr val="66FF66"/>
            </a:solidFill>
            <a:ln>
              <a:solidFill>
                <a:srgbClr val="0033CC"/>
              </a:solidFill>
            </a:ln>
          </c:spPr>
          <c:invertIfNegative val="0"/>
          <c:dLbls>
            <c:dLbl>
              <c:idx val="0"/>
              <c:layout>
                <c:manualLayout>
                  <c:x val="2.2222222222222233E-2"/>
                  <c:y val="-6.9444444444444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11111111111117E-2"/>
                  <c:y val="-5.5555555555555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Hoja3!$C$7:$D$7</c:f>
              <c:numCache>
                <c:formatCode>General</c:formatCode>
                <c:ptCount val="2"/>
                <c:pt idx="0">
                  <c:v>2016</c:v>
                </c:pt>
                <c:pt idx="1">
                  <c:v>2015</c:v>
                </c:pt>
              </c:numCache>
            </c:numRef>
          </c:cat>
          <c:val>
            <c:numRef>
              <c:f>Hoja3!$C$8:$D$8</c:f>
              <c:numCache>
                <c:formatCode>#,##0</c:formatCode>
                <c:ptCount val="2"/>
                <c:pt idx="0">
                  <c:v>13365</c:v>
                </c:pt>
                <c:pt idx="1">
                  <c:v>8606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03233264"/>
        <c:axId val="403233656"/>
        <c:axId val="0"/>
      </c:bar3DChart>
      <c:catAx>
        <c:axId val="40323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03233656"/>
        <c:crosses val="autoZero"/>
        <c:auto val="1"/>
        <c:lblAlgn val="ctr"/>
        <c:lblOffset val="100"/>
        <c:noMultiLvlLbl val="0"/>
      </c:catAx>
      <c:valAx>
        <c:axId val="4032336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4032332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94035732140873241"/>
          <c:y val="0.58784740449110551"/>
          <c:w val="3.0652844128430175E-2"/>
          <c:h val="8.3717191601049901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  <c:spPr>
        <a:ln>
          <a:noFill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Hoja3!$B$11</c:f>
              <c:strCache>
                <c:ptCount val="1"/>
                <c:pt idx="0">
                  <c:v>PATRIMONIO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rgbClr val="00FF00"/>
              </a:solidFill>
            </a:ln>
          </c:spPr>
          <c:invertIfNegative val="0"/>
          <c:dLbls>
            <c:dLbl>
              <c:idx val="0"/>
              <c:layout>
                <c:manualLayout>
                  <c:x val="8.3333333333333367E-3"/>
                  <c:y val="-6.0185185185185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333333333333367E-3"/>
                  <c:y val="-7.8703703703703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Hoja3!$C$10:$D$10</c:f>
              <c:numCache>
                <c:formatCode>General</c:formatCode>
                <c:ptCount val="2"/>
                <c:pt idx="0">
                  <c:v>2016</c:v>
                </c:pt>
                <c:pt idx="1">
                  <c:v>2015</c:v>
                </c:pt>
              </c:numCache>
            </c:numRef>
          </c:cat>
          <c:val>
            <c:numRef>
              <c:f>Hoja3!$C$11:$D$11</c:f>
              <c:numCache>
                <c:formatCode>#,##0</c:formatCode>
                <c:ptCount val="2"/>
                <c:pt idx="0">
                  <c:v>189609</c:v>
                </c:pt>
                <c:pt idx="1">
                  <c:v>177636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03234440"/>
        <c:axId val="403234832"/>
        <c:axId val="0"/>
      </c:bar3DChart>
      <c:catAx>
        <c:axId val="40323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03234832"/>
        <c:crosses val="autoZero"/>
        <c:auto val="1"/>
        <c:lblAlgn val="ctr"/>
        <c:lblOffset val="100"/>
        <c:noMultiLvlLbl val="0"/>
      </c:catAx>
      <c:valAx>
        <c:axId val="4032348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403234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98086350852075144"/>
          <c:y val="0.47673629337999435"/>
          <c:w val="1.9136491479248587E-2"/>
          <c:h val="7.621198117466854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Hoja1!$B$2:$B$6</c:f>
              <c:numCache>
                <c:formatCode>#,##0</c:formatCode>
                <c:ptCount val="5"/>
                <c:pt idx="0">
                  <c:v>17977</c:v>
                </c:pt>
                <c:pt idx="1">
                  <c:v>15953</c:v>
                </c:pt>
                <c:pt idx="2">
                  <c:v>8629</c:v>
                </c:pt>
                <c:pt idx="3">
                  <c:v>8606</c:v>
                </c:pt>
                <c:pt idx="4">
                  <c:v>13365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</c:numCache>
            </c:numRef>
          </c:val>
          <c:smooth val="0"/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Hoja1!$A$2:$A$6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3235616"/>
        <c:axId val="403497288"/>
      </c:lineChart>
      <c:catAx>
        <c:axId val="40323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3497288"/>
        <c:crosses val="autoZero"/>
        <c:auto val="1"/>
        <c:lblAlgn val="ctr"/>
        <c:lblOffset val="100"/>
        <c:noMultiLvlLbl val="0"/>
      </c:catAx>
      <c:valAx>
        <c:axId val="40349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323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Hoja3!$B$4:$B$8</c:f>
              <c:strCache>
                <c:ptCount val="5"/>
                <c:pt idx="0">
                  <c:v>Obligaciones Financieras</c:v>
                </c:pt>
                <c:pt idx="1">
                  <c:v>Cuentas por pagar</c:v>
                </c:pt>
                <c:pt idx="2">
                  <c:v>Obligaciones Laborales y Seguridad Social</c:v>
                </c:pt>
                <c:pt idx="3">
                  <c:v>Pasivos estimados</c:v>
                </c:pt>
                <c:pt idx="4">
                  <c:v>Otros Pasivos</c:v>
                </c:pt>
              </c:strCache>
            </c:strRef>
          </c:cat>
          <c:val>
            <c:numRef>
              <c:f>Hoja3!$C$4:$C$8</c:f>
              <c:numCache>
                <c:formatCode>0%</c:formatCode>
                <c:ptCount val="5"/>
                <c:pt idx="0">
                  <c:v>0.05</c:v>
                </c:pt>
                <c:pt idx="1">
                  <c:v>0.55000000000000004</c:v>
                </c:pt>
                <c:pt idx="2">
                  <c:v>0.05</c:v>
                </c:pt>
                <c:pt idx="3">
                  <c:v>0.31</c:v>
                </c:pt>
                <c:pt idx="4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1266841644794419E-2"/>
          <c:y val="0.51398913677456981"/>
          <c:w val="0.62635498687664037"/>
          <c:h val="0.439714566929133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Hoja1!$A$13:$E$13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val>
          <c:smooth val="0"/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Hoja1!$A$14:$E$14</c:f>
              <c:numCache>
                <c:formatCode>#,##0</c:formatCode>
                <c:ptCount val="5"/>
                <c:pt idx="0">
                  <c:v>84117</c:v>
                </c:pt>
                <c:pt idx="1">
                  <c:v>97714</c:v>
                </c:pt>
                <c:pt idx="2">
                  <c:v>105945</c:v>
                </c:pt>
                <c:pt idx="3">
                  <c:v>132049</c:v>
                </c:pt>
                <c:pt idx="4">
                  <c:v>144153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03498464"/>
        <c:axId val="403498856"/>
      </c:lineChart>
      <c:catAx>
        <c:axId val="403498464"/>
        <c:scaling>
          <c:orientation val="minMax"/>
        </c:scaling>
        <c:delete val="1"/>
        <c:axPos val="b"/>
        <c:majorTickMark val="none"/>
        <c:minorTickMark val="none"/>
        <c:tickLblPos val="nextTo"/>
        <c:crossAx val="403498856"/>
        <c:crosses val="autoZero"/>
        <c:auto val="1"/>
        <c:lblAlgn val="ctr"/>
        <c:lblOffset val="100"/>
        <c:noMultiLvlLbl val="0"/>
      </c:catAx>
      <c:valAx>
        <c:axId val="40349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349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Hoja1!$B$1:$C$1</c:f>
              <c:strCache>
                <c:ptCount val="1"/>
                <c:pt idx="0">
                  <c:v>Ventas 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9578559847492286"/>
                  <c:y val="-0.175855234543584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695008753832878"/>
                  <c:y val="2.1457217786633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Recaudo Vigencia </c:v>
                </c:pt>
                <c:pt idx="1">
                  <c:v>Recaudo Vigencias Anteriores</c:v>
                </c:pt>
              </c:strCache>
            </c:strRef>
          </c:cat>
          <c:val>
            <c:numRef>
              <c:f>Hoja1!$B$2:$B$3</c:f>
              <c:numCache>
                <c:formatCode>"$"\ #,##0</c:formatCode>
                <c:ptCount val="2"/>
                <c:pt idx="0">
                  <c:v>95170</c:v>
                </c:pt>
                <c:pt idx="1">
                  <c:v>50866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Hoja1!$A$2:$A$3</c:f>
              <c:strCache>
                <c:ptCount val="2"/>
                <c:pt idx="0">
                  <c:v>Recaudo Vigencia </c:v>
                </c:pt>
                <c:pt idx="1">
                  <c:v>Recaudo Vigencias Anteriores</c:v>
                </c:pt>
              </c:strCache>
            </c:strRef>
          </c:cat>
          <c:val>
            <c:numRef>
              <c:f>Hoja1!$C$2:$C$3</c:f>
              <c:numCache>
                <c:formatCode>0%</c:formatCode>
                <c:ptCount val="2"/>
                <c:pt idx="0">
                  <c:v>0.65168862472267108</c:v>
                </c:pt>
                <c:pt idx="1">
                  <c:v>0.34831137527732886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DAE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2716636869666654"/>
                  <c:y val="4.63535583767567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419136013795377E-2"/>
                  <c:y val="-0.25012467429558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184766759227564E-2"/>
                  <c:y val="-0.235363007884011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1478057996373583E-2"/>
                  <c:y val="-0.189006002291708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8182306921779698"/>
                  <c:y val="4.3468698593398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GIRO MINISTERIO</c:v>
                </c:pt>
                <c:pt idx="1">
                  <c:v>ESFUERZO PROPIO DEPARTAMENTAL </c:v>
                </c:pt>
                <c:pt idx="2">
                  <c:v>COMPRA DE CARTERA</c:v>
                </c:pt>
                <c:pt idx="3">
                  <c:v>RECOBROS RESOLUCIÓN SANEAMIENTO</c:v>
                </c:pt>
                <c:pt idx="4">
                  <c:v>RECAUDO TESORERÍA Y OTRAS FUENTES</c:v>
                </c:pt>
              </c:strCache>
            </c:strRef>
          </c:cat>
          <c:val>
            <c:numRef>
              <c:f>Hoja1!$B$2:$B$6</c:f>
              <c:numCache>
                <c:formatCode>"$"\ #,##0</c:formatCode>
                <c:ptCount val="5"/>
                <c:pt idx="0">
                  <c:v>51730</c:v>
                </c:pt>
                <c:pt idx="1">
                  <c:v>9856</c:v>
                </c:pt>
                <c:pt idx="2">
                  <c:v>5470</c:v>
                </c:pt>
                <c:pt idx="3">
                  <c:v>2952</c:v>
                </c:pt>
                <c:pt idx="4">
                  <c:v>45027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1095800524934388E-2"/>
          <c:y val="0.81510542618222903"/>
          <c:w val="0.87578074479820467"/>
          <c:h val="0.17480278479860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5745185258889552"/>
                  <c:y val="-0.18117062815216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0563210168990631"/>
                  <c:y val="5.9861530647426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Reconocimiento Total </c:v>
                </c:pt>
                <c:pt idx="1">
                  <c:v>Recaudo Total</c:v>
                </c:pt>
              </c:strCache>
            </c:strRef>
          </c:cat>
          <c:val>
            <c:numRef>
              <c:f>Hoja1!$B$2:$B$3</c:f>
              <c:numCache>
                <c:formatCode>"$"\ #,##0</c:formatCode>
                <c:ptCount val="2"/>
                <c:pt idx="0">
                  <c:v>224803</c:v>
                </c:pt>
                <c:pt idx="1">
                  <c:v>146036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710433259789683"/>
                  <c:y val="-0.216589229141690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849231069084143"/>
                  <c:y val="6.5447510719245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Reconocimiento Vigencia</c:v>
                </c:pt>
                <c:pt idx="1">
                  <c:v>Recaudo Vigencia</c:v>
                </c:pt>
              </c:strCache>
            </c:strRef>
          </c:cat>
          <c:val>
            <c:numRef>
              <c:f>Hoja1!$B$2:$B$3</c:f>
              <c:numCache>
                <c:formatCode>"$"\ #,##0</c:formatCode>
                <c:ptCount val="2"/>
                <c:pt idx="0">
                  <c:v>173937</c:v>
                </c:pt>
                <c:pt idx="1">
                  <c:v>95170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Recaudo vs Compromiso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3610886406140066"/>
                  <c:y val="2.128330438032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058565252009037"/>
                  <c:y val="7.6311281069780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Recaudo Total</c:v>
                </c:pt>
                <c:pt idx="1">
                  <c:v>Compromiso Total</c:v>
                </c:pt>
              </c:strCache>
            </c:strRef>
          </c:cat>
          <c:val>
            <c:numRef>
              <c:f>Hoja1!$B$2:$B$3</c:f>
              <c:numCache>
                <c:formatCode>"$"\ #,##0</c:formatCode>
                <c:ptCount val="2"/>
                <c:pt idx="0">
                  <c:v>146036</c:v>
                </c:pt>
                <c:pt idx="1">
                  <c:v>130074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[Libro1.xlsx]Hoja1!$B$2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70C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[Libro1.xlsx]Hoja1!$A$3:$A$14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[Libro1.xlsx]Hoja1!$B$3:$B$14</c:f>
              <c:numCache>
                <c:formatCode>0%</c:formatCode>
                <c:ptCount val="12"/>
                <c:pt idx="0">
                  <c:v>0.93</c:v>
                </c:pt>
                <c:pt idx="1">
                  <c:v>0.92</c:v>
                </c:pt>
                <c:pt idx="2">
                  <c:v>0.9</c:v>
                </c:pt>
                <c:pt idx="3">
                  <c:v>0.9</c:v>
                </c:pt>
                <c:pt idx="4">
                  <c:v>0.93</c:v>
                </c:pt>
                <c:pt idx="5">
                  <c:v>0.95</c:v>
                </c:pt>
                <c:pt idx="6">
                  <c:v>0.96</c:v>
                </c:pt>
                <c:pt idx="7">
                  <c:v>0.95</c:v>
                </c:pt>
                <c:pt idx="8">
                  <c:v>0.96</c:v>
                </c:pt>
                <c:pt idx="9">
                  <c:v>0.94</c:v>
                </c:pt>
                <c:pt idx="10">
                  <c:v>0.97</c:v>
                </c:pt>
                <c:pt idx="11">
                  <c:v>0.95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105456"/>
        <c:axId val="404105848"/>
      </c:lineChart>
      <c:catAx>
        <c:axId val="40410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4105848"/>
        <c:crosses val="autoZero"/>
        <c:auto val="1"/>
        <c:lblAlgn val="ctr"/>
        <c:lblOffset val="100"/>
        <c:noMultiLvlLbl val="0"/>
      </c:catAx>
      <c:valAx>
        <c:axId val="40410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0410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s-CO"/>
                      <a:t>PLANES DE MEJORA </a:t>
                    </a:r>
                  </a:p>
                  <a:p>
                    <a:r>
                      <a:rPr lang="es-CO"/>
                      <a:t>459</a:t>
                    </a:r>
                  </a:p>
                  <a:p>
                    <a:r>
                      <a:rPr lang="es-CO"/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229-4FBC-8B71-5C962416066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330562782401467E-3"/>
                  <c:y val="-6.561941460695400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QUEJAS</a:t>
                    </a:r>
                  </a:p>
                  <a:p>
                    <a:r>
                      <a:rPr lang="en-US"/>
                      <a:t>760</a:t>
                    </a:r>
                  </a:p>
                  <a:p>
                    <a:r>
                      <a:rPr lang="en-US"/>
                      <a:t>18%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229-4FBC-8B71-5C962416066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000"/>
                      <a:t>PETTICIONES, SUGERENCIAS </a:t>
                    </a:r>
                  </a:p>
                  <a:p>
                    <a:r>
                      <a:rPr lang="en-US"/>
                      <a:t>383</a:t>
                    </a:r>
                  </a:p>
                  <a:p>
                    <a:r>
                      <a:rPr lang="en-US"/>
                      <a:t>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229-4FBC-8B71-5C962416066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167741435322815"/>
                  <c:y val="-0.4367353432464619"/>
                </c:manualLayout>
              </c:layout>
              <c:tx>
                <c:rich>
                  <a:bodyPr/>
                  <a:lstStyle/>
                  <a:p>
                    <a:r>
                      <a:rPr lang="en-US" sz="900"/>
                      <a:t>FELICITACIONES</a:t>
                    </a:r>
                  </a:p>
                  <a:p>
                    <a:r>
                      <a:rPr lang="en-US" sz="900"/>
                      <a:t>2548
62%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229-4FBC-8B71-5C96241606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Hoja1!$B$9:$B$12</c:f>
              <c:strCache>
                <c:ptCount val="4"/>
                <c:pt idx="0">
                  <c:v>PLANES DE MEJORA </c:v>
                </c:pt>
                <c:pt idx="1">
                  <c:v>QUEJAS</c:v>
                </c:pt>
                <c:pt idx="2">
                  <c:v>PETTICIONES, SUGERENCIAS </c:v>
                </c:pt>
                <c:pt idx="3">
                  <c:v>FELICITACIONES</c:v>
                </c:pt>
              </c:strCache>
            </c:strRef>
          </c:cat>
          <c:val>
            <c:numRef>
              <c:f>Hoja1!$C$9:$C$12</c:f>
              <c:numCache>
                <c:formatCode>General</c:formatCode>
                <c:ptCount val="4"/>
                <c:pt idx="0">
                  <c:v>459</c:v>
                </c:pt>
                <c:pt idx="1">
                  <c:v>760</c:v>
                </c:pt>
                <c:pt idx="2">
                  <c:v>383</c:v>
                </c:pt>
                <c:pt idx="3">
                  <c:v>2548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229-4FBC-8B71-5C9624160668}"/>
            </c:ext>
          </c:extLst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Hoja1!$B$9:$B$12</c:f>
              <c:strCache>
                <c:ptCount val="4"/>
                <c:pt idx="0">
                  <c:v>PLANES DE MEJORA </c:v>
                </c:pt>
                <c:pt idx="1">
                  <c:v>QUEJAS</c:v>
                </c:pt>
                <c:pt idx="2">
                  <c:v>PETTICIONES, SUGERENCIAS </c:v>
                </c:pt>
                <c:pt idx="3">
                  <c:v>FELICITACIONES</c:v>
                </c:pt>
              </c:strCache>
            </c:strRef>
          </c:cat>
          <c:val>
            <c:numRef>
              <c:f>Hoja1!$D$9:$D$12</c:f>
              <c:numCache>
                <c:formatCode>0%</c:formatCode>
                <c:ptCount val="4"/>
                <c:pt idx="0">
                  <c:v>0.11</c:v>
                </c:pt>
                <c:pt idx="1">
                  <c:v>0.18</c:v>
                </c:pt>
                <c:pt idx="2">
                  <c:v>0.09</c:v>
                </c:pt>
                <c:pt idx="3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229-4FBC-8B71-5C9624160668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929E5A-F453-423C-8A2B-72F147A96EA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8F8879E-9C76-49FD-9D99-771A74447D36}">
      <dgm:prSet phldrT="[Texto]" custT="1"/>
      <dgm:spPr/>
      <dgm:t>
        <a:bodyPr/>
        <a:lstStyle/>
        <a:p>
          <a:endParaRPr lang="es-CO" sz="1600" dirty="0"/>
        </a:p>
      </dgm:t>
    </dgm:pt>
    <dgm:pt modelId="{403834EA-B398-4522-8757-01680165B7E8}" type="parTrans" cxnId="{98ECEDA1-BD92-4310-BC84-C25EEB15D06C}">
      <dgm:prSet/>
      <dgm:spPr/>
      <dgm:t>
        <a:bodyPr/>
        <a:lstStyle/>
        <a:p>
          <a:endParaRPr lang="es-CO"/>
        </a:p>
      </dgm:t>
    </dgm:pt>
    <dgm:pt modelId="{1E508327-A9A9-4521-BAE4-986C850D03F5}" type="sibTrans" cxnId="{98ECEDA1-BD92-4310-BC84-C25EEB15D06C}">
      <dgm:prSet/>
      <dgm:spPr/>
      <dgm:t>
        <a:bodyPr/>
        <a:lstStyle/>
        <a:p>
          <a:endParaRPr lang="es-CO"/>
        </a:p>
      </dgm:t>
    </dgm:pt>
    <dgm:pt modelId="{152F3886-31B8-4BAA-8D84-0E34C0FB3FE0}">
      <dgm:prSet custT="1"/>
      <dgm:spPr/>
      <dgm:t>
        <a:bodyPr/>
        <a:lstStyle/>
        <a:p>
          <a:pPr algn="ctr"/>
          <a:endParaRPr lang="es-CO" sz="1200" dirty="0"/>
        </a:p>
      </dgm:t>
    </dgm:pt>
    <dgm:pt modelId="{998EA83A-43C1-4EA0-B4F5-2F83E834BDC3}" type="parTrans" cxnId="{1EF12FE5-6F47-43B3-8C11-A4370B8EE108}">
      <dgm:prSet/>
      <dgm:spPr/>
      <dgm:t>
        <a:bodyPr/>
        <a:lstStyle/>
        <a:p>
          <a:endParaRPr lang="es-CO"/>
        </a:p>
      </dgm:t>
    </dgm:pt>
    <dgm:pt modelId="{4F708BAB-CCA3-4D36-A31E-84F54F3A6F85}" type="sibTrans" cxnId="{1EF12FE5-6F47-43B3-8C11-A4370B8EE108}">
      <dgm:prSet/>
      <dgm:spPr/>
      <dgm:t>
        <a:bodyPr/>
        <a:lstStyle/>
        <a:p>
          <a:endParaRPr lang="es-CO"/>
        </a:p>
      </dgm:t>
    </dgm:pt>
    <dgm:pt modelId="{2C37C1F0-6878-4840-AA10-E256EEA9762F}">
      <dgm:prSet custT="1"/>
      <dgm:spPr/>
      <dgm:t>
        <a:bodyPr/>
        <a:lstStyle/>
        <a:p>
          <a:pPr algn="l"/>
          <a:endParaRPr lang="es-CO" sz="1400" dirty="0"/>
        </a:p>
      </dgm:t>
    </dgm:pt>
    <dgm:pt modelId="{C1BF8738-5F8F-4209-AC9A-52D332E55BAE}" type="parTrans" cxnId="{3717D1CA-C864-477E-8997-3324A89CA097}">
      <dgm:prSet/>
      <dgm:spPr/>
      <dgm:t>
        <a:bodyPr/>
        <a:lstStyle/>
        <a:p>
          <a:endParaRPr lang="es-CO"/>
        </a:p>
      </dgm:t>
    </dgm:pt>
    <dgm:pt modelId="{F4E26FCC-4B86-4D5B-A75A-F25A774541B0}" type="sibTrans" cxnId="{3717D1CA-C864-477E-8997-3324A89CA097}">
      <dgm:prSet/>
      <dgm:spPr/>
      <dgm:t>
        <a:bodyPr/>
        <a:lstStyle/>
        <a:p>
          <a:endParaRPr lang="es-CO"/>
        </a:p>
      </dgm:t>
    </dgm:pt>
    <dgm:pt modelId="{1B183D1B-C52C-462D-827B-76CA3ABDBA7F}">
      <dgm:prSet custT="1"/>
      <dgm:spPr/>
      <dgm:t>
        <a:bodyPr/>
        <a:lstStyle/>
        <a:p>
          <a:r>
            <a:rPr lang="es-CO" sz="1100" b="1" dirty="0"/>
            <a:t>Resolución 2003 del 2014</a:t>
          </a:r>
        </a:p>
        <a:p>
          <a:endParaRPr lang="es-CO" sz="1100" b="1" dirty="0"/>
        </a:p>
      </dgm:t>
    </dgm:pt>
    <dgm:pt modelId="{1AEB411B-FAE4-4392-A86B-BD372EE5CD8D}" type="parTrans" cxnId="{75F70385-9879-4BC0-B99A-5D36C5FB5B23}">
      <dgm:prSet/>
      <dgm:spPr/>
      <dgm:t>
        <a:bodyPr/>
        <a:lstStyle/>
        <a:p>
          <a:endParaRPr lang="es-CO"/>
        </a:p>
      </dgm:t>
    </dgm:pt>
    <dgm:pt modelId="{17E5913A-2A65-4FCE-AB17-9D458F46FD2F}" type="sibTrans" cxnId="{75F70385-9879-4BC0-B99A-5D36C5FB5B23}">
      <dgm:prSet/>
      <dgm:spPr/>
      <dgm:t>
        <a:bodyPr/>
        <a:lstStyle/>
        <a:p>
          <a:endParaRPr lang="es-CO"/>
        </a:p>
      </dgm:t>
    </dgm:pt>
    <dgm:pt modelId="{76AA4AB7-6857-4032-A8D3-19E9BB71794E}">
      <dgm:prSet phldrT="[Texto]" custT="1"/>
      <dgm:spPr/>
      <dgm:t>
        <a:bodyPr/>
        <a:lstStyle/>
        <a:p>
          <a:endParaRPr lang="es-CO" sz="1600" dirty="0"/>
        </a:p>
      </dgm:t>
    </dgm:pt>
    <dgm:pt modelId="{1A1E4593-4F1A-44D3-9624-25E81155BA29}" type="sibTrans" cxnId="{0F1766F6-A202-4834-9521-38B0A2321EE8}">
      <dgm:prSet/>
      <dgm:spPr/>
      <dgm:t>
        <a:bodyPr/>
        <a:lstStyle/>
        <a:p>
          <a:endParaRPr lang="es-CO"/>
        </a:p>
      </dgm:t>
    </dgm:pt>
    <dgm:pt modelId="{3CE22484-A470-4222-A315-EDE4261E64D4}" type="parTrans" cxnId="{0F1766F6-A202-4834-9521-38B0A2321EE8}">
      <dgm:prSet/>
      <dgm:spPr/>
      <dgm:t>
        <a:bodyPr/>
        <a:lstStyle/>
        <a:p>
          <a:endParaRPr lang="es-CO"/>
        </a:p>
      </dgm:t>
    </dgm:pt>
    <dgm:pt modelId="{9A0CC128-8CAC-4504-B5A7-5C83E0E71F26}" type="pres">
      <dgm:prSet presAssocID="{A4929E5A-F453-423C-8A2B-72F147A96EA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95B8ACC-242A-4A6B-B10B-A087CB82F66D}" type="pres">
      <dgm:prSet presAssocID="{A4929E5A-F453-423C-8A2B-72F147A96EA1}" presName="arrow" presStyleLbl="bgShp" presStyleIdx="0" presStyleCnt="1" custLinFactNeighborX="-10719" custLinFactNeighborY="-11545"/>
      <dgm:spPr/>
    </dgm:pt>
    <dgm:pt modelId="{E4BBAB6D-42FA-4250-BC51-53B2FC514791}" type="pres">
      <dgm:prSet presAssocID="{A4929E5A-F453-423C-8A2B-72F147A96EA1}" presName="arrowDiagram5" presStyleCnt="0"/>
      <dgm:spPr/>
    </dgm:pt>
    <dgm:pt modelId="{B3AB1F2F-0C12-4E19-A672-1EA9402AC481}" type="pres">
      <dgm:prSet presAssocID="{152F3886-31B8-4BAA-8D84-0E34C0FB3FE0}" presName="bullet5a" presStyleLbl="node1" presStyleIdx="0" presStyleCnt="5" custScaleX="606938" custScaleY="591409" custLinFactY="-8027" custLinFactNeighborX="-51241" custLinFactNeighborY="-100000"/>
      <dgm:spPr>
        <a:solidFill>
          <a:schemeClr val="accent2">
            <a:lumMod val="60000"/>
            <a:lumOff val="40000"/>
          </a:schemeClr>
        </a:solidFill>
      </dgm:spPr>
    </dgm:pt>
    <dgm:pt modelId="{AB3E37FE-8029-4FFB-A469-A3ED717A8A9E}" type="pres">
      <dgm:prSet presAssocID="{152F3886-31B8-4BAA-8D84-0E34C0FB3FE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C8B74E1-2A55-4D1C-AE94-DDBC13578296}" type="pres">
      <dgm:prSet presAssocID="{2C37C1F0-6878-4840-AA10-E256EEA9762F}" presName="bullet5b" presStyleLbl="node1" presStyleIdx="1" presStyleCnt="5" custScaleX="409817" custScaleY="427294" custLinFactNeighborX="-44742" custLinFactNeighborY="-74571"/>
      <dgm:spPr>
        <a:solidFill>
          <a:schemeClr val="accent6">
            <a:lumMod val="60000"/>
            <a:lumOff val="40000"/>
          </a:schemeClr>
        </a:solidFill>
      </dgm:spPr>
    </dgm:pt>
    <dgm:pt modelId="{24B0A09B-0948-4BB6-8322-BDF357FFA096}" type="pres">
      <dgm:prSet presAssocID="{2C37C1F0-6878-4840-AA10-E256EEA9762F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09DDC49-A0DE-4C7B-80ED-FD92363808DF}" type="pres">
      <dgm:prSet presAssocID="{1B183D1B-C52C-462D-827B-76CA3ABDBA7F}" presName="bullet5c" presStyleLbl="node1" presStyleIdx="2" presStyleCnt="5" custScaleX="353449" custScaleY="335600" custLinFactNeighborX="-36811" custLinFactNeighborY="-60148"/>
      <dgm:spPr>
        <a:solidFill>
          <a:srgbClr val="A9DA90"/>
        </a:solidFill>
      </dgm:spPr>
    </dgm:pt>
    <dgm:pt modelId="{3B2AB8C1-B16B-430F-A704-17F4E37BE7F0}" type="pres">
      <dgm:prSet presAssocID="{1B183D1B-C52C-462D-827B-76CA3ABDBA7F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F896AB3-6F1C-4BBD-AE7B-4233EA2A9C10}" type="pres">
      <dgm:prSet presAssocID="{38F8879E-9C76-49FD-9D99-771A74447D36}" presName="bullet5d" presStyleLbl="node1" presStyleIdx="3" presStyleCnt="5" custScaleX="247529" custScaleY="249100" custLinFactNeighborX="-32057" custLinFactNeighborY="-63880"/>
      <dgm:spPr>
        <a:solidFill>
          <a:schemeClr val="accent4">
            <a:lumMod val="40000"/>
            <a:lumOff val="60000"/>
          </a:schemeClr>
        </a:solidFill>
      </dgm:spPr>
    </dgm:pt>
    <dgm:pt modelId="{9D64959D-DADB-455B-A60F-46EFC1123629}" type="pres">
      <dgm:prSet presAssocID="{38F8879E-9C76-49FD-9D99-771A74447D36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7B3CF4C-5EF8-4D84-BB9D-365B6C346EA1}" type="pres">
      <dgm:prSet presAssocID="{76AA4AB7-6857-4032-A8D3-19E9BB71794E}" presName="bullet5e" presStyleLbl="node1" presStyleIdx="4" presStyleCnt="5" custScaleX="198784" custScaleY="206061" custLinFactNeighborX="-31716" custLinFactNeighborY="-60018"/>
      <dgm:spPr>
        <a:solidFill>
          <a:srgbClr val="740A60"/>
        </a:solidFill>
      </dgm:spPr>
    </dgm:pt>
    <dgm:pt modelId="{1EBCAC17-AC8E-4A2B-984D-34C19FCE731F}" type="pres">
      <dgm:prSet presAssocID="{76AA4AB7-6857-4032-A8D3-19E9BB71794E}" presName="textBox5e" presStyleLbl="revTx" presStyleIdx="4" presStyleCnt="5" custScaleX="1234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EF12FE5-6F47-43B3-8C11-A4370B8EE108}" srcId="{A4929E5A-F453-423C-8A2B-72F147A96EA1}" destId="{152F3886-31B8-4BAA-8D84-0E34C0FB3FE0}" srcOrd="0" destOrd="0" parTransId="{998EA83A-43C1-4EA0-B4F5-2F83E834BDC3}" sibTransId="{4F708BAB-CCA3-4D36-A31E-84F54F3A6F85}"/>
    <dgm:cxn modelId="{06C6ABD3-2F8A-4792-8922-9EB669D219CA}" type="presOf" srcId="{38F8879E-9C76-49FD-9D99-771A74447D36}" destId="{9D64959D-DADB-455B-A60F-46EFC1123629}" srcOrd="0" destOrd="0" presId="urn:microsoft.com/office/officeart/2005/8/layout/arrow2"/>
    <dgm:cxn modelId="{1E888E34-2515-49FF-B0A8-6E9AC60BB986}" type="presOf" srcId="{152F3886-31B8-4BAA-8D84-0E34C0FB3FE0}" destId="{AB3E37FE-8029-4FFB-A469-A3ED717A8A9E}" srcOrd="0" destOrd="0" presId="urn:microsoft.com/office/officeart/2005/8/layout/arrow2"/>
    <dgm:cxn modelId="{0F1766F6-A202-4834-9521-38B0A2321EE8}" srcId="{A4929E5A-F453-423C-8A2B-72F147A96EA1}" destId="{76AA4AB7-6857-4032-A8D3-19E9BB71794E}" srcOrd="4" destOrd="0" parTransId="{3CE22484-A470-4222-A315-EDE4261E64D4}" sibTransId="{1A1E4593-4F1A-44D3-9624-25E81155BA29}"/>
    <dgm:cxn modelId="{75F70385-9879-4BC0-B99A-5D36C5FB5B23}" srcId="{A4929E5A-F453-423C-8A2B-72F147A96EA1}" destId="{1B183D1B-C52C-462D-827B-76CA3ABDBA7F}" srcOrd="2" destOrd="0" parTransId="{1AEB411B-FAE4-4392-A86B-BD372EE5CD8D}" sibTransId="{17E5913A-2A65-4FCE-AB17-9D458F46FD2F}"/>
    <dgm:cxn modelId="{62719844-BB1F-4DD0-A40A-80A9757A8000}" type="presOf" srcId="{2C37C1F0-6878-4840-AA10-E256EEA9762F}" destId="{24B0A09B-0948-4BB6-8322-BDF357FFA096}" srcOrd="0" destOrd="0" presId="urn:microsoft.com/office/officeart/2005/8/layout/arrow2"/>
    <dgm:cxn modelId="{98ECEDA1-BD92-4310-BC84-C25EEB15D06C}" srcId="{A4929E5A-F453-423C-8A2B-72F147A96EA1}" destId="{38F8879E-9C76-49FD-9D99-771A74447D36}" srcOrd="3" destOrd="0" parTransId="{403834EA-B398-4522-8757-01680165B7E8}" sibTransId="{1E508327-A9A9-4521-BAE4-986C850D03F5}"/>
    <dgm:cxn modelId="{5ADE4360-AE0F-4DD3-80A2-05F335DA9EEF}" type="presOf" srcId="{76AA4AB7-6857-4032-A8D3-19E9BB71794E}" destId="{1EBCAC17-AC8E-4A2B-984D-34C19FCE731F}" srcOrd="0" destOrd="0" presId="urn:microsoft.com/office/officeart/2005/8/layout/arrow2"/>
    <dgm:cxn modelId="{8B2873DE-2B6B-4743-9682-AA196EB24276}" type="presOf" srcId="{1B183D1B-C52C-462D-827B-76CA3ABDBA7F}" destId="{3B2AB8C1-B16B-430F-A704-17F4E37BE7F0}" srcOrd="0" destOrd="0" presId="urn:microsoft.com/office/officeart/2005/8/layout/arrow2"/>
    <dgm:cxn modelId="{8C82DF2A-4C37-4FA7-A82C-775FCEAC6320}" type="presOf" srcId="{A4929E5A-F453-423C-8A2B-72F147A96EA1}" destId="{9A0CC128-8CAC-4504-B5A7-5C83E0E71F26}" srcOrd="0" destOrd="0" presId="urn:microsoft.com/office/officeart/2005/8/layout/arrow2"/>
    <dgm:cxn modelId="{3717D1CA-C864-477E-8997-3324A89CA097}" srcId="{A4929E5A-F453-423C-8A2B-72F147A96EA1}" destId="{2C37C1F0-6878-4840-AA10-E256EEA9762F}" srcOrd="1" destOrd="0" parTransId="{C1BF8738-5F8F-4209-AC9A-52D332E55BAE}" sibTransId="{F4E26FCC-4B86-4D5B-A75A-F25A774541B0}"/>
    <dgm:cxn modelId="{65B70C33-99C6-40F9-A32A-20564A81DC15}" type="presParOf" srcId="{9A0CC128-8CAC-4504-B5A7-5C83E0E71F26}" destId="{E95B8ACC-242A-4A6B-B10B-A087CB82F66D}" srcOrd="0" destOrd="0" presId="urn:microsoft.com/office/officeart/2005/8/layout/arrow2"/>
    <dgm:cxn modelId="{68795B63-E795-4351-B50E-BEC843738E5E}" type="presParOf" srcId="{9A0CC128-8CAC-4504-B5A7-5C83E0E71F26}" destId="{E4BBAB6D-42FA-4250-BC51-53B2FC514791}" srcOrd="1" destOrd="0" presId="urn:microsoft.com/office/officeart/2005/8/layout/arrow2"/>
    <dgm:cxn modelId="{A7DFBCC4-9599-4A9E-8995-15887996F3C9}" type="presParOf" srcId="{E4BBAB6D-42FA-4250-BC51-53B2FC514791}" destId="{B3AB1F2F-0C12-4E19-A672-1EA9402AC481}" srcOrd="0" destOrd="0" presId="urn:microsoft.com/office/officeart/2005/8/layout/arrow2"/>
    <dgm:cxn modelId="{ED026CDA-E34A-4B4C-B1BD-94CA89553A07}" type="presParOf" srcId="{E4BBAB6D-42FA-4250-BC51-53B2FC514791}" destId="{AB3E37FE-8029-4FFB-A469-A3ED717A8A9E}" srcOrd="1" destOrd="0" presId="urn:microsoft.com/office/officeart/2005/8/layout/arrow2"/>
    <dgm:cxn modelId="{DDE5B004-8775-4378-961E-927A68BEF368}" type="presParOf" srcId="{E4BBAB6D-42FA-4250-BC51-53B2FC514791}" destId="{DC8B74E1-2A55-4D1C-AE94-DDBC13578296}" srcOrd="2" destOrd="0" presId="urn:microsoft.com/office/officeart/2005/8/layout/arrow2"/>
    <dgm:cxn modelId="{36B840A9-50D1-404A-BBDD-677925CE07E7}" type="presParOf" srcId="{E4BBAB6D-42FA-4250-BC51-53B2FC514791}" destId="{24B0A09B-0948-4BB6-8322-BDF357FFA096}" srcOrd="3" destOrd="0" presId="urn:microsoft.com/office/officeart/2005/8/layout/arrow2"/>
    <dgm:cxn modelId="{D282704D-C6C2-4178-AF22-148C019EB936}" type="presParOf" srcId="{E4BBAB6D-42FA-4250-BC51-53B2FC514791}" destId="{E09DDC49-A0DE-4C7B-80ED-FD92363808DF}" srcOrd="4" destOrd="0" presId="urn:microsoft.com/office/officeart/2005/8/layout/arrow2"/>
    <dgm:cxn modelId="{2F60B820-C671-4EE7-9584-C120ABE68782}" type="presParOf" srcId="{E4BBAB6D-42FA-4250-BC51-53B2FC514791}" destId="{3B2AB8C1-B16B-430F-A704-17F4E37BE7F0}" srcOrd="5" destOrd="0" presId="urn:microsoft.com/office/officeart/2005/8/layout/arrow2"/>
    <dgm:cxn modelId="{517F3681-6D73-4333-A5D7-9571FCE615DE}" type="presParOf" srcId="{E4BBAB6D-42FA-4250-BC51-53B2FC514791}" destId="{EF896AB3-6F1C-4BBD-AE7B-4233EA2A9C10}" srcOrd="6" destOrd="0" presId="urn:microsoft.com/office/officeart/2005/8/layout/arrow2"/>
    <dgm:cxn modelId="{4C186E16-97B6-4A85-970B-CEE62DE4A63A}" type="presParOf" srcId="{E4BBAB6D-42FA-4250-BC51-53B2FC514791}" destId="{9D64959D-DADB-455B-A60F-46EFC1123629}" srcOrd="7" destOrd="0" presId="urn:microsoft.com/office/officeart/2005/8/layout/arrow2"/>
    <dgm:cxn modelId="{D8DE7587-28FF-4EAB-8131-8FDDAEFB7573}" type="presParOf" srcId="{E4BBAB6D-42FA-4250-BC51-53B2FC514791}" destId="{07B3CF4C-5EF8-4D84-BB9D-365B6C346EA1}" srcOrd="8" destOrd="0" presId="urn:microsoft.com/office/officeart/2005/8/layout/arrow2"/>
    <dgm:cxn modelId="{74A5182C-4D6D-465E-BCD8-8C0248257752}" type="presParOf" srcId="{E4BBAB6D-42FA-4250-BC51-53B2FC514791}" destId="{1EBCAC17-AC8E-4A2B-984D-34C19FCE731F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4EADBC-B3C5-4A2B-8491-E125F79A8305}" type="doc">
      <dgm:prSet loTypeId="urn:microsoft.com/office/officeart/2005/8/layout/hProcess9" loCatId="process" qsTypeId="urn:microsoft.com/office/officeart/2005/8/quickstyle/simple2" qsCatId="simple" csTypeId="urn:microsoft.com/office/officeart/2005/8/colors/accent3_1" csCatId="accent3" phldr="1"/>
      <dgm:spPr/>
    </dgm:pt>
    <dgm:pt modelId="{0737E1C6-34D5-4F4F-A13B-97644DB76EF9}">
      <dgm:prSet phldrT="[Texto]" custT="1"/>
      <dgm:spPr/>
      <dgm:t>
        <a:bodyPr/>
        <a:lstStyle/>
        <a:p>
          <a:r>
            <a:rPr lang="es-CO" sz="1800" dirty="0"/>
            <a:t>Referente y Comité </a:t>
          </a:r>
        </a:p>
      </dgm:t>
    </dgm:pt>
    <dgm:pt modelId="{071F1217-333A-4DED-B2D9-67CA84C1CB35}" type="parTrans" cxnId="{96765B0B-E6A4-4119-8770-359FA0CDF9B6}">
      <dgm:prSet/>
      <dgm:spPr/>
      <dgm:t>
        <a:bodyPr/>
        <a:lstStyle/>
        <a:p>
          <a:endParaRPr lang="es-CO"/>
        </a:p>
      </dgm:t>
    </dgm:pt>
    <dgm:pt modelId="{E5D25E6F-9C67-44C3-B18C-3F2CBA6114E6}" type="sibTrans" cxnId="{96765B0B-E6A4-4119-8770-359FA0CDF9B6}">
      <dgm:prSet/>
      <dgm:spPr/>
      <dgm:t>
        <a:bodyPr/>
        <a:lstStyle/>
        <a:p>
          <a:endParaRPr lang="es-CO"/>
        </a:p>
      </dgm:t>
    </dgm:pt>
    <dgm:pt modelId="{3CE40885-7C19-4C9F-B3FA-952594B87BC1}">
      <dgm:prSet phldrT="[Texto]"/>
      <dgm:spPr/>
      <dgm:t>
        <a:bodyPr/>
        <a:lstStyle/>
        <a:p>
          <a:r>
            <a:rPr lang="es-CO" dirty="0"/>
            <a:t>Sistema de reporte y Gestión de eventos</a:t>
          </a:r>
        </a:p>
      </dgm:t>
    </dgm:pt>
    <dgm:pt modelId="{66FAEC97-8A10-46A2-A09B-A2ADB1F49A00}" type="parTrans" cxnId="{BC7E8A94-E177-4687-9C59-7B6561AAA164}">
      <dgm:prSet/>
      <dgm:spPr/>
      <dgm:t>
        <a:bodyPr/>
        <a:lstStyle/>
        <a:p>
          <a:endParaRPr lang="es-CO"/>
        </a:p>
      </dgm:t>
    </dgm:pt>
    <dgm:pt modelId="{BCAA6769-98B1-4C83-9C97-BDA65F0F8293}" type="sibTrans" cxnId="{BC7E8A94-E177-4687-9C59-7B6561AAA164}">
      <dgm:prSet/>
      <dgm:spPr/>
      <dgm:t>
        <a:bodyPr/>
        <a:lstStyle/>
        <a:p>
          <a:endParaRPr lang="es-CO"/>
        </a:p>
      </dgm:t>
    </dgm:pt>
    <dgm:pt modelId="{CB98BF4F-2D8D-4228-A10E-00A3463BDE8B}">
      <dgm:prSet phldrT="[Texto]"/>
      <dgm:spPr/>
      <dgm:t>
        <a:bodyPr/>
        <a:lstStyle/>
        <a:p>
          <a:r>
            <a:rPr lang="es-CO" dirty="0">
              <a:solidFill>
                <a:schemeClr val="accent3">
                  <a:lumMod val="75000"/>
                </a:schemeClr>
              </a:solidFill>
            </a:rPr>
            <a:t>Rondas y </a:t>
          </a:r>
          <a:r>
            <a:rPr lang="es-CO" dirty="0" err="1">
              <a:solidFill>
                <a:schemeClr val="accent3">
                  <a:lumMod val="75000"/>
                </a:schemeClr>
              </a:solidFill>
            </a:rPr>
            <a:t>Autorondas</a:t>
          </a:r>
          <a:endParaRPr lang="es-CO" dirty="0">
            <a:solidFill>
              <a:schemeClr val="accent3">
                <a:lumMod val="75000"/>
              </a:schemeClr>
            </a:solidFill>
          </a:endParaRPr>
        </a:p>
      </dgm:t>
    </dgm:pt>
    <dgm:pt modelId="{A9E166E1-E1A4-4453-BB1E-B5FDF8010452}" type="parTrans" cxnId="{0475A60E-05A6-4490-ADFE-B15B79219705}">
      <dgm:prSet/>
      <dgm:spPr/>
      <dgm:t>
        <a:bodyPr/>
        <a:lstStyle/>
        <a:p>
          <a:endParaRPr lang="es-CO"/>
        </a:p>
      </dgm:t>
    </dgm:pt>
    <dgm:pt modelId="{6C2B11FB-454C-4781-A1CB-89C4140126A2}" type="sibTrans" cxnId="{0475A60E-05A6-4490-ADFE-B15B79219705}">
      <dgm:prSet/>
      <dgm:spPr/>
      <dgm:t>
        <a:bodyPr/>
        <a:lstStyle/>
        <a:p>
          <a:endParaRPr lang="es-CO"/>
        </a:p>
      </dgm:t>
    </dgm:pt>
    <dgm:pt modelId="{1AEBD829-9DE6-407C-A401-0D4D0DABFAB6}">
      <dgm:prSet phldrT="[Texto]"/>
      <dgm:spPr/>
      <dgm:t>
        <a:bodyPr/>
        <a:lstStyle/>
        <a:p>
          <a:r>
            <a:rPr lang="es-CO" dirty="0"/>
            <a:t>Fortalecimiento cultura de Seguridad del Paciente</a:t>
          </a:r>
        </a:p>
      </dgm:t>
    </dgm:pt>
    <dgm:pt modelId="{DCA64A8D-9303-4253-845C-4808FA22838E}" type="parTrans" cxnId="{9A212457-068C-40D0-AEE6-9C1729D338CD}">
      <dgm:prSet/>
      <dgm:spPr/>
      <dgm:t>
        <a:bodyPr/>
        <a:lstStyle/>
        <a:p>
          <a:endParaRPr lang="es-CO"/>
        </a:p>
      </dgm:t>
    </dgm:pt>
    <dgm:pt modelId="{200A430B-E0A6-4DF6-B50B-42F3B84C9415}" type="sibTrans" cxnId="{9A212457-068C-40D0-AEE6-9C1729D338CD}">
      <dgm:prSet/>
      <dgm:spPr/>
      <dgm:t>
        <a:bodyPr/>
        <a:lstStyle/>
        <a:p>
          <a:endParaRPr lang="es-CO"/>
        </a:p>
      </dgm:t>
    </dgm:pt>
    <dgm:pt modelId="{7846CA33-9236-4124-A6C2-F6609ED5C706}">
      <dgm:prSet/>
      <dgm:spPr/>
      <dgm:t>
        <a:bodyPr/>
        <a:lstStyle/>
        <a:p>
          <a:r>
            <a:rPr lang="es-CO"/>
            <a:t>Lineamientos</a:t>
          </a:r>
          <a:endParaRPr lang="es-ES"/>
        </a:p>
      </dgm:t>
    </dgm:pt>
    <dgm:pt modelId="{F80A5F58-A9B5-48F7-A23A-89A23369639F}" type="parTrans" cxnId="{6B212279-7C4B-4DE0-826F-4FD43DB1E122}">
      <dgm:prSet/>
      <dgm:spPr/>
      <dgm:t>
        <a:bodyPr/>
        <a:lstStyle/>
        <a:p>
          <a:endParaRPr lang="es-ES"/>
        </a:p>
      </dgm:t>
    </dgm:pt>
    <dgm:pt modelId="{CAA343D0-B241-4BB8-942A-FCFAC33773BC}" type="sibTrans" cxnId="{6B212279-7C4B-4DE0-826F-4FD43DB1E122}">
      <dgm:prSet/>
      <dgm:spPr/>
      <dgm:t>
        <a:bodyPr/>
        <a:lstStyle/>
        <a:p>
          <a:endParaRPr lang="es-ES"/>
        </a:p>
      </dgm:t>
    </dgm:pt>
    <dgm:pt modelId="{1832EDA7-74D8-4113-972C-61BDB2F741F1}" type="pres">
      <dgm:prSet presAssocID="{5C4EADBC-B3C5-4A2B-8491-E125F79A8305}" presName="CompostProcess" presStyleCnt="0">
        <dgm:presLayoutVars>
          <dgm:dir/>
          <dgm:resizeHandles val="exact"/>
        </dgm:presLayoutVars>
      </dgm:prSet>
      <dgm:spPr/>
    </dgm:pt>
    <dgm:pt modelId="{C8F4BC3A-C95F-4726-BA0D-B904F19261D9}" type="pres">
      <dgm:prSet presAssocID="{5C4EADBC-B3C5-4A2B-8491-E125F79A8305}" presName="arrow" presStyleLbl="bgShp" presStyleIdx="0" presStyleCnt="1" custLinFactNeighborX="2534" custLinFactNeighborY="6095"/>
      <dgm:spPr/>
    </dgm:pt>
    <dgm:pt modelId="{E3401D6F-3586-43B4-9930-E5FBC3064E72}" type="pres">
      <dgm:prSet presAssocID="{5C4EADBC-B3C5-4A2B-8491-E125F79A8305}" presName="linearProcess" presStyleCnt="0"/>
      <dgm:spPr/>
    </dgm:pt>
    <dgm:pt modelId="{BB7829BD-4F09-4F6D-8EC9-903D54674EA8}" type="pres">
      <dgm:prSet presAssocID="{0737E1C6-34D5-4F4F-A13B-97644DB76EF9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32DA25E-5620-41F3-A7A2-C94E36597F7C}" type="pres">
      <dgm:prSet presAssocID="{E5D25E6F-9C67-44C3-B18C-3F2CBA6114E6}" presName="sibTrans" presStyleCnt="0"/>
      <dgm:spPr/>
    </dgm:pt>
    <dgm:pt modelId="{11788D40-073C-4A3F-88BE-21B0DDB7B297}" type="pres">
      <dgm:prSet presAssocID="{7846CA33-9236-4124-A6C2-F6609ED5C706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26EA195-E664-49BD-AE29-0C3AC5ABC177}" type="pres">
      <dgm:prSet presAssocID="{CAA343D0-B241-4BB8-942A-FCFAC33773BC}" presName="sibTrans" presStyleCnt="0"/>
      <dgm:spPr/>
    </dgm:pt>
    <dgm:pt modelId="{8F2213E9-499B-4889-9B49-9B291BE50103}" type="pres">
      <dgm:prSet presAssocID="{3CE40885-7C19-4C9F-B3FA-952594B87BC1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3C9F256-5F08-4836-A409-8CD7BAD171DB}" type="pres">
      <dgm:prSet presAssocID="{BCAA6769-98B1-4C83-9C97-BDA65F0F8293}" presName="sibTrans" presStyleCnt="0"/>
      <dgm:spPr/>
    </dgm:pt>
    <dgm:pt modelId="{273C69A3-AEFE-454F-9309-41B41FEC66A0}" type="pres">
      <dgm:prSet presAssocID="{CB98BF4F-2D8D-4228-A10E-00A3463BDE8B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F2780F4-5CF4-4CB4-870B-361D8007A766}" type="pres">
      <dgm:prSet presAssocID="{6C2B11FB-454C-4781-A1CB-89C4140126A2}" presName="sibTrans" presStyleCnt="0"/>
      <dgm:spPr/>
    </dgm:pt>
    <dgm:pt modelId="{03DA5F88-EFE1-4C32-97C6-44113FAA45E8}" type="pres">
      <dgm:prSet presAssocID="{1AEBD829-9DE6-407C-A401-0D4D0DABFAB6}" presName="textNode" presStyleLbl="node1" presStyleIdx="4" presStyleCnt="5" custLinFactX="-137" custLinFactNeighborX="-100000" custLinFactNeighborY="205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6765B0B-E6A4-4119-8770-359FA0CDF9B6}" srcId="{5C4EADBC-B3C5-4A2B-8491-E125F79A8305}" destId="{0737E1C6-34D5-4F4F-A13B-97644DB76EF9}" srcOrd="0" destOrd="0" parTransId="{071F1217-333A-4DED-B2D9-67CA84C1CB35}" sibTransId="{E5D25E6F-9C67-44C3-B18C-3F2CBA6114E6}"/>
    <dgm:cxn modelId="{BE3CCCC3-AE23-44D6-B47E-A95F39E8AD8C}" type="presOf" srcId="{1AEBD829-9DE6-407C-A401-0D4D0DABFAB6}" destId="{03DA5F88-EFE1-4C32-97C6-44113FAA45E8}" srcOrd="0" destOrd="0" presId="urn:microsoft.com/office/officeart/2005/8/layout/hProcess9"/>
    <dgm:cxn modelId="{80E71D54-29BE-4443-BE34-617BC1A43039}" type="presOf" srcId="{7846CA33-9236-4124-A6C2-F6609ED5C706}" destId="{11788D40-073C-4A3F-88BE-21B0DDB7B297}" srcOrd="0" destOrd="0" presId="urn:microsoft.com/office/officeart/2005/8/layout/hProcess9"/>
    <dgm:cxn modelId="{6B212279-7C4B-4DE0-826F-4FD43DB1E122}" srcId="{5C4EADBC-B3C5-4A2B-8491-E125F79A8305}" destId="{7846CA33-9236-4124-A6C2-F6609ED5C706}" srcOrd="1" destOrd="0" parTransId="{F80A5F58-A9B5-48F7-A23A-89A23369639F}" sibTransId="{CAA343D0-B241-4BB8-942A-FCFAC33773BC}"/>
    <dgm:cxn modelId="{B796989C-FC49-460B-8CBB-A526311F7064}" type="presOf" srcId="{0737E1C6-34D5-4F4F-A13B-97644DB76EF9}" destId="{BB7829BD-4F09-4F6D-8EC9-903D54674EA8}" srcOrd="0" destOrd="0" presId="urn:microsoft.com/office/officeart/2005/8/layout/hProcess9"/>
    <dgm:cxn modelId="{086415A3-23C7-4088-9FAD-DE86540DA9ED}" type="presOf" srcId="{3CE40885-7C19-4C9F-B3FA-952594B87BC1}" destId="{8F2213E9-499B-4889-9B49-9B291BE50103}" srcOrd="0" destOrd="0" presId="urn:microsoft.com/office/officeart/2005/8/layout/hProcess9"/>
    <dgm:cxn modelId="{1FDA9D41-5CA7-47A6-87DA-71847EFC0E5B}" type="presOf" srcId="{CB98BF4F-2D8D-4228-A10E-00A3463BDE8B}" destId="{273C69A3-AEFE-454F-9309-41B41FEC66A0}" srcOrd="0" destOrd="0" presId="urn:microsoft.com/office/officeart/2005/8/layout/hProcess9"/>
    <dgm:cxn modelId="{0475A60E-05A6-4490-ADFE-B15B79219705}" srcId="{5C4EADBC-B3C5-4A2B-8491-E125F79A8305}" destId="{CB98BF4F-2D8D-4228-A10E-00A3463BDE8B}" srcOrd="3" destOrd="0" parTransId="{A9E166E1-E1A4-4453-BB1E-B5FDF8010452}" sibTransId="{6C2B11FB-454C-4781-A1CB-89C4140126A2}"/>
    <dgm:cxn modelId="{9A212457-068C-40D0-AEE6-9C1729D338CD}" srcId="{5C4EADBC-B3C5-4A2B-8491-E125F79A8305}" destId="{1AEBD829-9DE6-407C-A401-0D4D0DABFAB6}" srcOrd="4" destOrd="0" parTransId="{DCA64A8D-9303-4253-845C-4808FA22838E}" sibTransId="{200A430B-E0A6-4DF6-B50B-42F3B84C9415}"/>
    <dgm:cxn modelId="{BC7E8A94-E177-4687-9C59-7B6561AAA164}" srcId="{5C4EADBC-B3C5-4A2B-8491-E125F79A8305}" destId="{3CE40885-7C19-4C9F-B3FA-952594B87BC1}" srcOrd="2" destOrd="0" parTransId="{66FAEC97-8A10-46A2-A09B-A2ADB1F49A00}" sibTransId="{BCAA6769-98B1-4C83-9C97-BDA65F0F8293}"/>
    <dgm:cxn modelId="{CDC323EA-F6FD-48E8-B61E-748F64883E49}" type="presOf" srcId="{5C4EADBC-B3C5-4A2B-8491-E125F79A8305}" destId="{1832EDA7-74D8-4113-972C-61BDB2F741F1}" srcOrd="0" destOrd="0" presId="urn:microsoft.com/office/officeart/2005/8/layout/hProcess9"/>
    <dgm:cxn modelId="{01969D18-5D7D-455C-888D-51E24D7535A6}" type="presParOf" srcId="{1832EDA7-74D8-4113-972C-61BDB2F741F1}" destId="{C8F4BC3A-C95F-4726-BA0D-B904F19261D9}" srcOrd="0" destOrd="0" presId="urn:microsoft.com/office/officeart/2005/8/layout/hProcess9"/>
    <dgm:cxn modelId="{9032B407-D905-48B7-AFB4-C5EDF246D658}" type="presParOf" srcId="{1832EDA7-74D8-4113-972C-61BDB2F741F1}" destId="{E3401D6F-3586-43B4-9930-E5FBC3064E72}" srcOrd="1" destOrd="0" presId="urn:microsoft.com/office/officeart/2005/8/layout/hProcess9"/>
    <dgm:cxn modelId="{56D8BACD-C26C-42E9-9FFD-D57B89EA72F0}" type="presParOf" srcId="{E3401D6F-3586-43B4-9930-E5FBC3064E72}" destId="{BB7829BD-4F09-4F6D-8EC9-903D54674EA8}" srcOrd="0" destOrd="0" presId="urn:microsoft.com/office/officeart/2005/8/layout/hProcess9"/>
    <dgm:cxn modelId="{E847FEC5-27E3-4B4D-8B3F-89CFF3502A67}" type="presParOf" srcId="{E3401D6F-3586-43B4-9930-E5FBC3064E72}" destId="{132DA25E-5620-41F3-A7A2-C94E36597F7C}" srcOrd="1" destOrd="0" presId="urn:microsoft.com/office/officeart/2005/8/layout/hProcess9"/>
    <dgm:cxn modelId="{04E60233-654F-435A-B039-E9D4DAA7B1D1}" type="presParOf" srcId="{E3401D6F-3586-43B4-9930-E5FBC3064E72}" destId="{11788D40-073C-4A3F-88BE-21B0DDB7B297}" srcOrd="2" destOrd="0" presId="urn:microsoft.com/office/officeart/2005/8/layout/hProcess9"/>
    <dgm:cxn modelId="{8D96BC5D-977D-46A5-800A-19DCDFA76DAE}" type="presParOf" srcId="{E3401D6F-3586-43B4-9930-E5FBC3064E72}" destId="{B26EA195-E664-49BD-AE29-0C3AC5ABC177}" srcOrd="3" destOrd="0" presId="urn:microsoft.com/office/officeart/2005/8/layout/hProcess9"/>
    <dgm:cxn modelId="{CDEBBCDD-A95F-49D9-8992-321C582D6CB8}" type="presParOf" srcId="{E3401D6F-3586-43B4-9930-E5FBC3064E72}" destId="{8F2213E9-499B-4889-9B49-9B291BE50103}" srcOrd="4" destOrd="0" presId="urn:microsoft.com/office/officeart/2005/8/layout/hProcess9"/>
    <dgm:cxn modelId="{7C551523-F64A-43B6-B55E-922E00730828}" type="presParOf" srcId="{E3401D6F-3586-43B4-9930-E5FBC3064E72}" destId="{B3C9F256-5F08-4836-A409-8CD7BAD171DB}" srcOrd="5" destOrd="0" presId="urn:microsoft.com/office/officeart/2005/8/layout/hProcess9"/>
    <dgm:cxn modelId="{54C0A2E2-625E-4BA3-B476-B59645B2DB12}" type="presParOf" srcId="{E3401D6F-3586-43B4-9930-E5FBC3064E72}" destId="{273C69A3-AEFE-454F-9309-41B41FEC66A0}" srcOrd="6" destOrd="0" presId="urn:microsoft.com/office/officeart/2005/8/layout/hProcess9"/>
    <dgm:cxn modelId="{2801CF22-8FB7-4F2D-AF5E-B6C030B6AA16}" type="presParOf" srcId="{E3401D6F-3586-43B4-9930-E5FBC3064E72}" destId="{CF2780F4-5CF4-4CB4-870B-361D8007A766}" srcOrd="7" destOrd="0" presId="urn:microsoft.com/office/officeart/2005/8/layout/hProcess9"/>
    <dgm:cxn modelId="{87830F2A-5847-4608-9E80-B843BA52AEB7}" type="presParOf" srcId="{E3401D6F-3586-43B4-9930-E5FBC3064E72}" destId="{03DA5F88-EFE1-4C32-97C6-44113FAA45E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BCBC03-8E02-4ABA-95E4-93FAC7CC087C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64A18B49-228D-4DAC-B49A-17CA31B1B6AE}">
      <dgm:prSet phldrT="[Texto]" custT="1"/>
      <dgm:spPr/>
      <dgm:t>
        <a:bodyPr/>
        <a:lstStyle/>
        <a:p>
          <a:r>
            <a:rPr lang="es-CO" sz="3200" dirty="0" smtClean="0"/>
            <a:t>Objetivo</a:t>
          </a:r>
          <a:endParaRPr lang="es-CO" sz="3200" dirty="0"/>
        </a:p>
      </dgm:t>
    </dgm:pt>
    <dgm:pt modelId="{36166FEF-783A-4583-835A-D1D2D21BF51A}" type="parTrans" cxnId="{F4A48975-F4E2-445E-9432-BA8F2157625F}">
      <dgm:prSet/>
      <dgm:spPr/>
      <dgm:t>
        <a:bodyPr/>
        <a:lstStyle/>
        <a:p>
          <a:endParaRPr lang="es-CO"/>
        </a:p>
      </dgm:t>
    </dgm:pt>
    <dgm:pt modelId="{C3D7E9E1-3CFA-4DF3-8D67-31813ACBE058}" type="sibTrans" cxnId="{F4A48975-F4E2-445E-9432-BA8F2157625F}">
      <dgm:prSet/>
      <dgm:spPr/>
      <dgm:t>
        <a:bodyPr/>
        <a:lstStyle/>
        <a:p>
          <a:endParaRPr lang="es-CO"/>
        </a:p>
      </dgm:t>
    </dgm:pt>
    <dgm:pt modelId="{100DD654-7961-4F78-84B1-0AEF80C31D4B}">
      <dgm:prSet phldrT="[Texto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CO" dirty="0" smtClean="0">
              <a:solidFill>
                <a:schemeClr val="tx1"/>
              </a:solidFill>
              <a:latin typeface="+mj-lt"/>
            </a:rPr>
            <a:t>Promover una cultura de atención integral con calidez enfocada a la satisfacción del usuario y su familia teniendo en cuenta el trato amable, personalizado y de respeto hacia la dignidad del paciente.</a:t>
          </a:r>
          <a:endParaRPr lang="es-CO" dirty="0">
            <a:solidFill>
              <a:schemeClr val="tx1"/>
            </a:solidFill>
          </a:endParaRPr>
        </a:p>
      </dgm:t>
    </dgm:pt>
    <dgm:pt modelId="{A221D990-1965-42C3-AF92-3FCD057CD3F2}" type="parTrans" cxnId="{C1F79327-73F5-46D5-8BF4-0D25E7D8147A}">
      <dgm:prSet/>
      <dgm:spPr/>
      <dgm:t>
        <a:bodyPr/>
        <a:lstStyle/>
        <a:p>
          <a:endParaRPr lang="es-CO"/>
        </a:p>
      </dgm:t>
    </dgm:pt>
    <dgm:pt modelId="{8B6BF8C8-690D-4E08-B49A-2671E9F998D4}" type="sibTrans" cxnId="{C1F79327-73F5-46D5-8BF4-0D25E7D8147A}">
      <dgm:prSet/>
      <dgm:spPr/>
      <dgm:t>
        <a:bodyPr/>
        <a:lstStyle/>
        <a:p>
          <a:endParaRPr lang="es-CO"/>
        </a:p>
      </dgm:t>
    </dgm:pt>
    <dgm:pt modelId="{014291FC-4ABB-4CC2-8F2D-FA9E72B58541}" type="pres">
      <dgm:prSet presAssocID="{1BBCBC03-8E02-4ABA-95E4-93FAC7CC087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B3101FA8-BA39-4274-8EEA-241935781E4B}" type="pres">
      <dgm:prSet presAssocID="{64A18B49-228D-4DAC-B49A-17CA31B1B6AE}" presName="chaos" presStyleCnt="0"/>
      <dgm:spPr/>
    </dgm:pt>
    <dgm:pt modelId="{AC612B59-DCC5-4227-8807-AF267A67806E}" type="pres">
      <dgm:prSet presAssocID="{64A18B49-228D-4DAC-B49A-17CA31B1B6AE}" presName="parTx1" presStyleLbl="revTx" presStyleIdx="0" presStyleCnt="1"/>
      <dgm:spPr/>
      <dgm:t>
        <a:bodyPr/>
        <a:lstStyle/>
        <a:p>
          <a:endParaRPr lang="es-CO"/>
        </a:p>
      </dgm:t>
    </dgm:pt>
    <dgm:pt modelId="{989B1D2E-F0C8-4F21-BF2C-FBD5DFC6EF7A}" type="pres">
      <dgm:prSet presAssocID="{64A18B49-228D-4DAC-B49A-17CA31B1B6AE}" presName="c1" presStyleLbl="node1" presStyleIdx="0" presStyleCnt="19"/>
      <dgm:spPr/>
    </dgm:pt>
    <dgm:pt modelId="{13CC77A0-C313-4898-B692-E307D3DE49BD}" type="pres">
      <dgm:prSet presAssocID="{64A18B49-228D-4DAC-B49A-17CA31B1B6AE}" presName="c2" presStyleLbl="node1" presStyleIdx="1" presStyleCnt="19"/>
      <dgm:spPr/>
    </dgm:pt>
    <dgm:pt modelId="{270105D5-6F3C-4823-BB54-901A4BB4D84A}" type="pres">
      <dgm:prSet presAssocID="{64A18B49-228D-4DAC-B49A-17CA31B1B6AE}" presName="c3" presStyleLbl="node1" presStyleIdx="2" presStyleCnt="19"/>
      <dgm:spPr/>
    </dgm:pt>
    <dgm:pt modelId="{A7C25A10-592E-49E1-AC1E-871786444A49}" type="pres">
      <dgm:prSet presAssocID="{64A18B49-228D-4DAC-B49A-17CA31B1B6AE}" presName="c4" presStyleLbl="node1" presStyleIdx="3" presStyleCnt="19"/>
      <dgm:spPr/>
    </dgm:pt>
    <dgm:pt modelId="{9286F7AC-41CB-403F-A4F8-64F7D68C9CA6}" type="pres">
      <dgm:prSet presAssocID="{64A18B49-228D-4DAC-B49A-17CA31B1B6AE}" presName="c5" presStyleLbl="node1" presStyleIdx="4" presStyleCnt="19"/>
      <dgm:spPr/>
    </dgm:pt>
    <dgm:pt modelId="{0E462D51-33D0-49BB-86B5-D8CBD009EC17}" type="pres">
      <dgm:prSet presAssocID="{64A18B49-228D-4DAC-B49A-17CA31B1B6AE}" presName="c6" presStyleLbl="node1" presStyleIdx="5" presStyleCnt="19"/>
      <dgm:spPr/>
    </dgm:pt>
    <dgm:pt modelId="{D91B01AD-9084-415D-A6E7-0B1F794ABE5D}" type="pres">
      <dgm:prSet presAssocID="{64A18B49-228D-4DAC-B49A-17CA31B1B6AE}" presName="c7" presStyleLbl="node1" presStyleIdx="6" presStyleCnt="19"/>
      <dgm:spPr/>
    </dgm:pt>
    <dgm:pt modelId="{F6FCA0FC-4097-4D45-8F1E-6C9ABB2EB41A}" type="pres">
      <dgm:prSet presAssocID="{64A18B49-228D-4DAC-B49A-17CA31B1B6AE}" presName="c8" presStyleLbl="node1" presStyleIdx="7" presStyleCnt="19"/>
      <dgm:spPr/>
    </dgm:pt>
    <dgm:pt modelId="{240060BA-BCCB-4951-964E-2F9648A788AF}" type="pres">
      <dgm:prSet presAssocID="{64A18B49-228D-4DAC-B49A-17CA31B1B6AE}" presName="c9" presStyleLbl="node1" presStyleIdx="8" presStyleCnt="19"/>
      <dgm:spPr/>
    </dgm:pt>
    <dgm:pt modelId="{148C5CC5-9BBB-4260-9D4B-87E2F2684431}" type="pres">
      <dgm:prSet presAssocID="{64A18B49-228D-4DAC-B49A-17CA31B1B6AE}" presName="c10" presStyleLbl="node1" presStyleIdx="9" presStyleCnt="19"/>
      <dgm:spPr/>
    </dgm:pt>
    <dgm:pt modelId="{8115A0B9-2237-4970-B2D6-EDA1A563617B}" type="pres">
      <dgm:prSet presAssocID="{64A18B49-228D-4DAC-B49A-17CA31B1B6AE}" presName="c11" presStyleLbl="node1" presStyleIdx="10" presStyleCnt="19"/>
      <dgm:spPr/>
    </dgm:pt>
    <dgm:pt modelId="{A58DA193-6DDE-41AA-932B-09A2305CAC3A}" type="pres">
      <dgm:prSet presAssocID="{64A18B49-228D-4DAC-B49A-17CA31B1B6AE}" presName="c12" presStyleLbl="node1" presStyleIdx="11" presStyleCnt="19"/>
      <dgm:spPr/>
    </dgm:pt>
    <dgm:pt modelId="{CFE55597-7566-4837-97F5-F938D398AE9B}" type="pres">
      <dgm:prSet presAssocID="{64A18B49-228D-4DAC-B49A-17CA31B1B6AE}" presName="c13" presStyleLbl="node1" presStyleIdx="12" presStyleCnt="19"/>
      <dgm:spPr/>
    </dgm:pt>
    <dgm:pt modelId="{4A91A481-FA46-4825-A3C3-70A082CFD20F}" type="pres">
      <dgm:prSet presAssocID="{64A18B49-228D-4DAC-B49A-17CA31B1B6AE}" presName="c14" presStyleLbl="node1" presStyleIdx="13" presStyleCnt="19"/>
      <dgm:spPr/>
    </dgm:pt>
    <dgm:pt modelId="{78E47E9C-205B-47D4-87FF-D0439CEF70AB}" type="pres">
      <dgm:prSet presAssocID="{64A18B49-228D-4DAC-B49A-17CA31B1B6AE}" presName="c15" presStyleLbl="node1" presStyleIdx="14" presStyleCnt="19"/>
      <dgm:spPr/>
    </dgm:pt>
    <dgm:pt modelId="{D1F88827-D2FB-4DBF-980A-D5CD8A21B87C}" type="pres">
      <dgm:prSet presAssocID="{64A18B49-228D-4DAC-B49A-17CA31B1B6AE}" presName="c16" presStyleLbl="node1" presStyleIdx="15" presStyleCnt="19"/>
      <dgm:spPr/>
    </dgm:pt>
    <dgm:pt modelId="{7632FACB-0CA5-46A0-9788-9702EAB1186E}" type="pres">
      <dgm:prSet presAssocID="{64A18B49-228D-4DAC-B49A-17CA31B1B6AE}" presName="c17" presStyleLbl="node1" presStyleIdx="16" presStyleCnt="19"/>
      <dgm:spPr/>
    </dgm:pt>
    <dgm:pt modelId="{EBD6C987-53CF-411A-8D8A-2C39D0EE60B7}" type="pres">
      <dgm:prSet presAssocID="{64A18B49-228D-4DAC-B49A-17CA31B1B6AE}" presName="c18" presStyleLbl="node1" presStyleIdx="17" presStyleCnt="19"/>
      <dgm:spPr/>
    </dgm:pt>
    <dgm:pt modelId="{BB7EAB69-457A-4149-9056-D4BD44E6074A}" type="pres">
      <dgm:prSet presAssocID="{C3D7E9E1-3CFA-4DF3-8D67-31813ACBE058}" presName="chevronComposite1" presStyleCnt="0"/>
      <dgm:spPr/>
    </dgm:pt>
    <dgm:pt modelId="{CC44966E-EEC3-4097-81BB-53E72647CF5D}" type="pres">
      <dgm:prSet presAssocID="{C3D7E9E1-3CFA-4DF3-8D67-31813ACBE058}" presName="chevron1" presStyleLbl="sibTrans2D1" presStyleIdx="0" presStyleCnt="2"/>
      <dgm:spPr/>
    </dgm:pt>
    <dgm:pt modelId="{C005436F-758D-4C02-BEBC-7C0D1F811849}" type="pres">
      <dgm:prSet presAssocID="{C3D7E9E1-3CFA-4DF3-8D67-31813ACBE058}" presName="spChevron1" presStyleCnt="0"/>
      <dgm:spPr/>
    </dgm:pt>
    <dgm:pt modelId="{ED1AF0BF-BDD7-4F7D-A3B7-BDD677190CD2}" type="pres">
      <dgm:prSet presAssocID="{C3D7E9E1-3CFA-4DF3-8D67-31813ACBE058}" presName="overlap" presStyleCnt="0"/>
      <dgm:spPr/>
    </dgm:pt>
    <dgm:pt modelId="{5E9D09DC-CCBE-41B6-B5E2-E172EB537EAC}" type="pres">
      <dgm:prSet presAssocID="{C3D7E9E1-3CFA-4DF3-8D67-31813ACBE058}" presName="chevronComposite2" presStyleCnt="0"/>
      <dgm:spPr/>
    </dgm:pt>
    <dgm:pt modelId="{21B51864-747F-42CE-BB21-44B9738E0842}" type="pres">
      <dgm:prSet presAssocID="{C3D7E9E1-3CFA-4DF3-8D67-31813ACBE058}" presName="chevron2" presStyleLbl="sibTrans2D1" presStyleIdx="1" presStyleCnt="2"/>
      <dgm:spPr/>
    </dgm:pt>
    <dgm:pt modelId="{B1F93F0D-0F85-4689-8F58-CCAC4D1AC977}" type="pres">
      <dgm:prSet presAssocID="{C3D7E9E1-3CFA-4DF3-8D67-31813ACBE058}" presName="spChevron2" presStyleCnt="0"/>
      <dgm:spPr/>
    </dgm:pt>
    <dgm:pt modelId="{90BD80BD-71BC-48A6-ABCC-5B0DD7D3F249}" type="pres">
      <dgm:prSet presAssocID="{100DD654-7961-4F78-84B1-0AEF80C31D4B}" presName="last" presStyleCnt="0"/>
      <dgm:spPr/>
    </dgm:pt>
    <dgm:pt modelId="{7F8E371E-A9EA-40BA-8961-CD5724FA6049}" type="pres">
      <dgm:prSet presAssocID="{100DD654-7961-4F78-84B1-0AEF80C31D4B}" presName="circleTx" presStyleLbl="node1" presStyleIdx="18" presStyleCnt="19" custScaleX="209432" custScaleY="125490"/>
      <dgm:spPr/>
      <dgm:t>
        <a:bodyPr/>
        <a:lstStyle/>
        <a:p>
          <a:endParaRPr lang="es-CO"/>
        </a:p>
      </dgm:t>
    </dgm:pt>
    <dgm:pt modelId="{3083349A-968A-4130-9E7A-9489128A32E7}" type="pres">
      <dgm:prSet presAssocID="{100DD654-7961-4F78-84B1-0AEF80C31D4B}" presName="spN" presStyleCnt="0"/>
      <dgm:spPr/>
    </dgm:pt>
  </dgm:ptLst>
  <dgm:cxnLst>
    <dgm:cxn modelId="{C1F79327-73F5-46D5-8BF4-0D25E7D8147A}" srcId="{1BBCBC03-8E02-4ABA-95E4-93FAC7CC087C}" destId="{100DD654-7961-4F78-84B1-0AEF80C31D4B}" srcOrd="1" destOrd="0" parTransId="{A221D990-1965-42C3-AF92-3FCD057CD3F2}" sibTransId="{8B6BF8C8-690D-4E08-B49A-2671E9F998D4}"/>
    <dgm:cxn modelId="{F4A48975-F4E2-445E-9432-BA8F2157625F}" srcId="{1BBCBC03-8E02-4ABA-95E4-93FAC7CC087C}" destId="{64A18B49-228D-4DAC-B49A-17CA31B1B6AE}" srcOrd="0" destOrd="0" parTransId="{36166FEF-783A-4583-835A-D1D2D21BF51A}" sibTransId="{C3D7E9E1-3CFA-4DF3-8D67-31813ACBE058}"/>
    <dgm:cxn modelId="{3705AE86-7F64-46C5-A700-294077E680CE}" type="presOf" srcId="{64A18B49-228D-4DAC-B49A-17CA31B1B6AE}" destId="{AC612B59-DCC5-4227-8807-AF267A67806E}" srcOrd="0" destOrd="0" presId="urn:microsoft.com/office/officeart/2009/3/layout/RandomtoResultProcess"/>
    <dgm:cxn modelId="{FC0503AD-FCAF-4B30-9D78-23DFEB9DE2D6}" type="presOf" srcId="{100DD654-7961-4F78-84B1-0AEF80C31D4B}" destId="{7F8E371E-A9EA-40BA-8961-CD5724FA6049}" srcOrd="0" destOrd="0" presId="urn:microsoft.com/office/officeart/2009/3/layout/RandomtoResultProcess"/>
    <dgm:cxn modelId="{2EDB9CB5-B1A0-4842-AFCB-7E50678A0AF5}" type="presOf" srcId="{1BBCBC03-8E02-4ABA-95E4-93FAC7CC087C}" destId="{014291FC-4ABB-4CC2-8F2D-FA9E72B58541}" srcOrd="0" destOrd="0" presId="urn:microsoft.com/office/officeart/2009/3/layout/RandomtoResultProcess"/>
    <dgm:cxn modelId="{17D08705-D3AF-4678-BBBA-DF5DE7D76C99}" type="presParOf" srcId="{014291FC-4ABB-4CC2-8F2D-FA9E72B58541}" destId="{B3101FA8-BA39-4274-8EEA-241935781E4B}" srcOrd="0" destOrd="0" presId="urn:microsoft.com/office/officeart/2009/3/layout/RandomtoResultProcess"/>
    <dgm:cxn modelId="{C436E96F-F196-4B5B-BC20-942A5085777F}" type="presParOf" srcId="{B3101FA8-BA39-4274-8EEA-241935781E4B}" destId="{AC612B59-DCC5-4227-8807-AF267A67806E}" srcOrd="0" destOrd="0" presId="urn:microsoft.com/office/officeart/2009/3/layout/RandomtoResultProcess"/>
    <dgm:cxn modelId="{74EC2ECF-6A36-47B9-B8F7-EBFF62F08555}" type="presParOf" srcId="{B3101FA8-BA39-4274-8EEA-241935781E4B}" destId="{989B1D2E-F0C8-4F21-BF2C-FBD5DFC6EF7A}" srcOrd="1" destOrd="0" presId="urn:microsoft.com/office/officeart/2009/3/layout/RandomtoResultProcess"/>
    <dgm:cxn modelId="{4ECFFC3D-4DC7-4A33-81DD-095333B7AD02}" type="presParOf" srcId="{B3101FA8-BA39-4274-8EEA-241935781E4B}" destId="{13CC77A0-C313-4898-B692-E307D3DE49BD}" srcOrd="2" destOrd="0" presId="urn:microsoft.com/office/officeart/2009/3/layout/RandomtoResultProcess"/>
    <dgm:cxn modelId="{7FC9F713-9823-4847-835D-9476FB48F77D}" type="presParOf" srcId="{B3101FA8-BA39-4274-8EEA-241935781E4B}" destId="{270105D5-6F3C-4823-BB54-901A4BB4D84A}" srcOrd="3" destOrd="0" presId="urn:microsoft.com/office/officeart/2009/3/layout/RandomtoResultProcess"/>
    <dgm:cxn modelId="{35B8103B-4C8F-4648-BE1F-E16BB0B970C5}" type="presParOf" srcId="{B3101FA8-BA39-4274-8EEA-241935781E4B}" destId="{A7C25A10-592E-49E1-AC1E-871786444A49}" srcOrd="4" destOrd="0" presId="urn:microsoft.com/office/officeart/2009/3/layout/RandomtoResultProcess"/>
    <dgm:cxn modelId="{C977E913-127E-4801-A316-38F88EE5E4B8}" type="presParOf" srcId="{B3101FA8-BA39-4274-8EEA-241935781E4B}" destId="{9286F7AC-41CB-403F-A4F8-64F7D68C9CA6}" srcOrd="5" destOrd="0" presId="urn:microsoft.com/office/officeart/2009/3/layout/RandomtoResultProcess"/>
    <dgm:cxn modelId="{3B3F6030-C3BD-4427-9523-EFD86104411B}" type="presParOf" srcId="{B3101FA8-BA39-4274-8EEA-241935781E4B}" destId="{0E462D51-33D0-49BB-86B5-D8CBD009EC17}" srcOrd="6" destOrd="0" presId="urn:microsoft.com/office/officeart/2009/3/layout/RandomtoResultProcess"/>
    <dgm:cxn modelId="{47059CF0-1200-4182-9682-624F3D3C4C52}" type="presParOf" srcId="{B3101FA8-BA39-4274-8EEA-241935781E4B}" destId="{D91B01AD-9084-415D-A6E7-0B1F794ABE5D}" srcOrd="7" destOrd="0" presId="urn:microsoft.com/office/officeart/2009/3/layout/RandomtoResultProcess"/>
    <dgm:cxn modelId="{E3B03D82-7473-4040-A9A2-36AE57E8DE91}" type="presParOf" srcId="{B3101FA8-BA39-4274-8EEA-241935781E4B}" destId="{F6FCA0FC-4097-4D45-8F1E-6C9ABB2EB41A}" srcOrd="8" destOrd="0" presId="urn:microsoft.com/office/officeart/2009/3/layout/RandomtoResultProcess"/>
    <dgm:cxn modelId="{248C0AE1-C2E9-43CF-AE60-4427348C3A90}" type="presParOf" srcId="{B3101FA8-BA39-4274-8EEA-241935781E4B}" destId="{240060BA-BCCB-4951-964E-2F9648A788AF}" srcOrd="9" destOrd="0" presId="urn:microsoft.com/office/officeart/2009/3/layout/RandomtoResultProcess"/>
    <dgm:cxn modelId="{2916A501-F3C8-41D9-BF09-5093A496A79F}" type="presParOf" srcId="{B3101FA8-BA39-4274-8EEA-241935781E4B}" destId="{148C5CC5-9BBB-4260-9D4B-87E2F2684431}" srcOrd="10" destOrd="0" presId="urn:microsoft.com/office/officeart/2009/3/layout/RandomtoResultProcess"/>
    <dgm:cxn modelId="{BD6CA959-4EB9-4348-930F-5D513D32D9DF}" type="presParOf" srcId="{B3101FA8-BA39-4274-8EEA-241935781E4B}" destId="{8115A0B9-2237-4970-B2D6-EDA1A563617B}" srcOrd="11" destOrd="0" presId="urn:microsoft.com/office/officeart/2009/3/layout/RandomtoResultProcess"/>
    <dgm:cxn modelId="{566DBE4C-5788-4F6B-A53E-03B03789BB5D}" type="presParOf" srcId="{B3101FA8-BA39-4274-8EEA-241935781E4B}" destId="{A58DA193-6DDE-41AA-932B-09A2305CAC3A}" srcOrd="12" destOrd="0" presId="urn:microsoft.com/office/officeart/2009/3/layout/RandomtoResultProcess"/>
    <dgm:cxn modelId="{9CFB65FD-CF4E-4056-BDAF-F766DD91027A}" type="presParOf" srcId="{B3101FA8-BA39-4274-8EEA-241935781E4B}" destId="{CFE55597-7566-4837-97F5-F938D398AE9B}" srcOrd="13" destOrd="0" presId="urn:microsoft.com/office/officeart/2009/3/layout/RandomtoResultProcess"/>
    <dgm:cxn modelId="{3B9EB5C1-15B8-4A20-BB57-1C8B8B852C99}" type="presParOf" srcId="{B3101FA8-BA39-4274-8EEA-241935781E4B}" destId="{4A91A481-FA46-4825-A3C3-70A082CFD20F}" srcOrd="14" destOrd="0" presId="urn:microsoft.com/office/officeart/2009/3/layout/RandomtoResultProcess"/>
    <dgm:cxn modelId="{6951E173-56D2-4A93-B920-7FD284862C79}" type="presParOf" srcId="{B3101FA8-BA39-4274-8EEA-241935781E4B}" destId="{78E47E9C-205B-47D4-87FF-D0439CEF70AB}" srcOrd="15" destOrd="0" presId="urn:microsoft.com/office/officeart/2009/3/layout/RandomtoResultProcess"/>
    <dgm:cxn modelId="{7DC23B54-CC16-441F-9B42-D4D5BB537DCD}" type="presParOf" srcId="{B3101FA8-BA39-4274-8EEA-241935781E4B}" destId="{D1F88827-D2FB-4DBF-980A-D5CD8A21B87C}" srcOrd="16" destOrd="0" presId="urn:microsoft.com/office/officeart/2009/3/layout/RandomtoResultProcess"/>
    <dgm:cxn modelId="{92FE24A3-4309-469A-9EF7-C39F7410B68A}" type="presParOf" srcId="{B3101FA8-BA39-4274-8EEA-241935781E4B}" destId="{7632FACB-0CA5-46A0-9788-9702EAB1186E}" srcOrd="17" destOrd="0" presId="urn:microsoft.com/office/officeart/2009/3/layout/RandomtoResultProcess"/>
    <dgm:cxn modelId="{C07B4128-E274-461C-BAA2-2FF90A4D8944}" type="presParOf" srcId="{B3101FA8-BA39-4274-8EEA-241935781E4B}" destId="{EBD6C987-53CF-411A-8D8A-2C39D0EE60B7}" srcOrd="18" destOrd="0" presId="urn:microsoft.com/office/officeart/2009/3/layout/RandomtoResultProcess"/>
    <dgm:cxn modelId="{D4C8E3DB-E1A5-4526-849F-8F0257E77D4B}" type="presParOf" srcId="{014291FC-4ABB-4CC2-8F2D-FA9E72B58541}" destId="{BB7EAB69-457A-4149-9056-D4BD44E6074A}" srcOrd="1" destOrd="0" presId="urn:microsoft.com/office/officeart/2009/3/layout/RandomtoResultProcess"/>
    <dgm:cxn modelId="{C45577C0-E412-4D3D-9F93-4B87436B4CD5}" type="presParOf" srcId="{BB7EAB69-457A-4149-9056-D4BD44E6074A}" destId="{CC44966E-EEC3-4097-81BB-53E72647CF5D}" srcOrd="0" destOrd="0" presId="urn:microsoft.com/office/officeart/2009/3/layout/RandomtoResultProcess"/>
    <dgm:cxn modelId="{7F786C9D-EE80-401B-AE32-617D80C440D9}" type="presParOf" srcId="{BB7EAB69-457A-4149-9056-D4BD44E6074A}" destId="{C005436F-758D-4C02-BEBC-7C0D1F811849}" srcOrd="1" destOrd="0" presId="urn:microsoft.com/office/officeart/2009/3/layout/RandomtoResultProcess"/>
    <dgm:cxn modelId="{2CA529B1-F319-462F-A0E7-AD4CC5358828}" type="presParOf" srcId="{014291FC-4ABB-4CC2-8F2D-FA9E72B58541}" destId="{ED1AF0BF-BDD7-4F7D-A3B7-BDD677190CD2}" srcOrd="2" destOrd="0" presId="urn:microsoft.com/office/officeart/2009/3/layout/RandomtoResultProcess"/>
    <dgm:cxn modelId="{AF64B9C7-887D-4B26-B8F4-F062C1B0BFD3}" type="presParOf" srcId="{014291FC-4ABB-4CC2-8F2D-FA9E72B58541}" destId="{5E9D09DC-CCBE-41B6-B5E2-E172EB537EAC}" srcOrd="3" destOrd="0" presId="urn:microsoft.com/office/officeart/2009/3/layout/RandomtoResultProcess"/>
    <dgm:cxn modelId="{EB4DD6FA-81C3-4E1F-9EB3-0F36A94A28B7}" type="presParOf" srcId="{5E9D09DC-CCBE-41B6-B5E2-E172EB537EAC}" destId="{21B51864-747F-42CE-BB21-44B9738E0842}" srcOrd="0" destOrd="0" presId="urn:microsoft.com/office/officeart/2009/3/layout/RandomtoResultProcess"/>
    <dgm:cxn modelId="{81B99E18-D6E7-4964-A0EA-4F742F064374}" type="presParOf" srcId="{5E9D09DC-CCBE-41B6-B5E2-E172EB537EAC}" destId="{B1F93F0D-0F85-4689-8F58-CCAC4D1AC977}" srcOrd="1" destOrd="0" presId="urn:microsoft.com/office/officeart/2009/3/layout/RandomtoResultProcess"/>
    <dgm:cxn modelId="{24F2D8C5-4620-48CD-95F2-CE99118DDB89}" type="presParOf" srcId="{014291FC-4ABB-4CC2-8F2D-FA9E72B58541}" destId="{90BD80BD-71BC-48A6-ABCC-5B0DD7D3F249}" srcOrd="4" destOrd="0" presId="urn:microsoft.com/office/officeart/2009/3/layout/RandomtoResultProcess"/>
    <dgm:cxn modelId="{6D714AD5-3E0D-4ABE-B859-E27890B0D430}" type="presParOf" srcId="{90BD80BD-71BC-48A6-ABCC-5B0DD7D3F249}" destId="{7F8E371E-A9EA-40BA-8961-CD5724FA6049}" srcOrd="0" destOrd="0" presId="urn:microsoft.com/office/officeart/2009/3/layout/RandomtoResultProcess"/>
    <dgm:cxn modelId="{C6FC3C89-260F-4957-BCCA-FCADB1ECD085}" type="presParOf" srcId="{90BD80BD-71BC-48A6-ABCC-5B0DD7D3F249}" destId="{3083349A-968A-4130-9E7A-9489128A32E7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93F097-93B3-4EEF-BAAD-E8D2424E4045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8D489557-C68E-42E5-A449-79B3DF6F69FD}">
      <dgm:prSet phldrT="[Texto]" custT="1"/>
      <dgm:spPr>
        <a:solidFill>
          <a:srgbClr val="FFFFCC"/>
        </a:soli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Atención en el dolor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FA1A1EE2-486A-48F2-81FB-DA0053EF9DB5}" type="parTrans" cxnId="{3FD193F8-9004-476B-816C-97DA53DE3DD1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4640894B-9021-4E5C-8BD7-37BB78B63AD7}" type="sibTrans" cxnId="{3FD193F8-9004-476B-816C-97DA53DE3DD1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AC647253-F476-463A-AC0A-7ACAFAFA7C55}">
      <dgm:prSet phldrT="[Texto]" custT="1"/>
      <dgm:spPr>
        <a:solidFill>
          <a:srgbClr val="99CCFF"/>
        </a:soli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Apoyo espiritual y emocional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7E7944BA-F208-4181-BBC1-17421C789C2B}" type="parTrans" cxnId="{CEC85CBB-EC2F-495A-80EC-B76C00463074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D74F8EA9-77EC-4807-9A68-D896C442993C}" type="sibTrans" cxnId="{CEC85CBB-EC2F-495A-80EC-B76C00463074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6486D217-94B7-4E43-BB9D-C5553326D697}">
      <dgm:prSet phldrT="[Texto]" custT="1"/>
      <dgm:spPr>
        <a:solidFill>
          <a:srgbClr val="FFD5D5"/>
        </a:soli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Usuario y familia informados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52C7DBE6-8614-4345-B2AF-68370146D1ED}" type="parTrans" cxnId="{64B1F291-FB74-4426-A45E-3C61732E8877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A09142C0-F501-4DCE-981F-5F43B81A2657}" type="sibTrans" cxnId="{64B1F291-FB74-4426-A45E-3C61732E8877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E72F390E-8842-4A6D-83AA-4C05A89C810A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Hotelería y confort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1E126BC1-C289-4915-B7A7-65B836A59D46}" type="parTrans" cxnId="{BE093142-A4C3-4B92-8ADA-48E9ECA23561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D48FF9DF-93B2-48F9-B63E-A72CE2331897}" type="sibTrans" cxnId="{BE093142-A4C3-4B92-8ADA-48E9ECA23561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64037FB9-340E-4D06-BCB3-CE00F66B41E8}">
      <dgm:prSet phldrT="[Texto]" custT="1"/>
      <dgm:spPr>
        <a:gradFill flip="none" rotWithShape="0">
          <a:gsLst>
            <a:gs pos="0">
              <a:srgbClr val="B607D3">
                <a:tint val="66000"/>
                <a:satMod val="160000"/>
              </a:srgbClr>
            </a:gs>
            <a:gs pos="50000">
              <a:srgbClr val="B607D3">
                <a:tint val="44500"/>
                <a:satMod val="160000"/>
              </a:srgbClr>
            </a:gs>
            <a:gs pos="100000">
              <a:srgbClr val="B607D3">
                <a:tint val="23500"/>
                <a:satMod val="160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Privacidad en la atención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9C088DA0-99D3-4949-8522-06402AC6A887}" type="parTrans" cxnId="{B2429353-322E-4F0F-B9F9-7F0E3CE2E248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F69C8391-7D27-45C5-A344-1EAC75B50306}" type="sibTrans" cxnId="{B2429353-322E-4F0F-B9F9-7F0E3CE2E248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4D8226F1-DCAE-4828-AFA8-A32E3E7EAAEE}">
      <dgm:prSet custT="1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es-CO" sz="1500" dirty="0" smtClean="0">
              <a:solidFill>
                <a:schemeClr val="tx1"/>
              </a:solidFill>
              <a:latin typeface="+mj-lt"/>
            </a:rPr>
            <a:t>Buen trato</a:t>
          </a:r>
          <a:endParaRPr lang="es-CO" sz="1500" dirty="0">
            <a:solidFill>
              <a:schemeClr val="tx1"/>
            </a:solidFill>
            <a:latin typeface="+mj-lt"/>
          </a:endParaRPr>
        </a:p>
      </dgm:t>
    </dgm:pt>
    <dgm:pt modelId="{F25B9608-A3EA-4F55-B4CB-258B242467AF}" type="parTrans" cxnId="{3FFEA6E5-9B92-422F-BB60-A4DED4EC154D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CAF1FC9A-F5E1-4840-BEF7-0C9A57E393CC}" type="sibTrans" cxnId="{3FFEA6E5-9B92-422F-BB60-A4DED4EC154D}">
      <dgm:prSet/>
      <dgm:spPr/>
      <dgm:t>
        <a:bodyPr/>
        <a:lstStyle/>
        <a:p>
          <a:endParaRPr lang="es-CO" sz="1500">
            <a:solidFill>
              <a:schemeClr val="tx1"/>
            </a:solidFill>
            <a:latin typeface="+mj-lt"/>
          </a:endParaRPr>
        </a:p>
      </dgm:t>
    </dgm:pt>
    <dgm:pt modelId="{A6E7E6FF-DBE1-4A6C-A378-BB045BF3817D}" type="pres">
      <dgm:prSet presAssocID="{7293F097-93B3-4EEF-BAAD-E8D2424E404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70A3E378-36A4-4AB9-9A56-F3EBDA6ED2B8}" type="pres">
      <dgm:prSet presAssocID="{8D489557-C68E-42E5-A449-79B3DF6F69F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191B711-C9B0-4DB8-8C23-0EA632479A7C}" type="pres">
      <dgm:prSet presAssocID="{4640894B-9021-4E5C-8BD7-37BB78B63AD7}" presName="sibTrans" presStyleCnt="0"/>
      <dgm:spPr/>
    </dgm:pt>
    <dgm:pt modelId="{33CF96E1-85D9-40DB-B93C-4DAB7A4AB623}" type="pres">
      <dgm:prSet presAssocID="{AC647253-F476-463A-AC0A-7ACAFAFA7C5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527870-737B-4C2F-941C-71E834206D29}" type="pres">
      <dgm:prSet presAssocID="{D74F8EA9-77EC-4807-9A68-D896C442993C}" presName="sibTrans" presStyleCnt="0"/>
      <dgm:spPr/>
    </dgm:pt>
    <dgm:pt modelId="{161FD8E1-E3CE-49E5-B3AC-D0827CD49E02}" type="pres">
      <dgm:prSet presAssocID="{6486D217-94B7-4E43-BB9D-C5553326D69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FE9234A-4F47-41C7-BA14-67E4E7639BA6}" type="pres">
      <dgm:prSet presAssocID="{A09142C0-F501-4DCE-981F-5F43B81A2657}" presName="sibTrans" presStyleCnt="0"/>
      <dgm:spPr/>
    </dgm:pt>
    <dgm:pt modelId="{7F84565F-B934-487E-BA91-C7A8272B79D3}" type="pres">
      <dgm:prSet presAssocID="{E72F390E-8842-4A6D-83AA-4C05A89C810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9E0010D-6E62-4F37-89B6-CF2AD850527D}" type="pres">
      <dgm:prSet presAssocID="{D48FF9DF-93B2-48F9-B63E-A72CE2331897}" presName="sibTrans" presStyleCnt="0"/>
      <dgm:spPr/>
    </dgm:pt>
    <dgm:pt modelId="{FC7E252D-3DF0-432B-8A9A-45D90FF49D7A}" type="pres">
      <dgm:prSet presAssocID="{64037FB9-340E-4D06-BCB3-CE00F66B41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2DCC958-B582-4AA0-9772-E410FBEE80E4}" type="pres">
      <dgm:prSet presAssocID="{F69C8391-7D27-45C5-A344-1EAC75B50306}" presName="sibTrans" presStyleCnt="0"/>
      <dgm:spPr/>
    </dgm:pt>
    <dgm:pt modelId="{BEC574AA-6032-48E3-96EC-D9F1950EE5A7}" type="pres">
      <dgm:prSet presAssocID="{4D8226F1-DCAE-4828-AFA8-A32E3E7EAAE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EDF89529-DFB1-42EA-9144-ED88DDC7B605}" type="presOf" srcId="{7293F097-93B3-4EEF-BAAD-E8D2424E4045}" destId="{A6E7E6FF-DBE1-4A6C-A378-BB045BF3817D}" srcOrd="0" destOrd="0" presId="urn:microsoft.com/office/officeart/2005/8/layout/default"/>
    <dgm:cxn modelId="{B9381F1E-1952-41A1-830C-46AAAA37A0CA}" type="presOf" srcId="{4D8226F1-DCAE-4828-AFA8-A32E3E7EAAEE}" destId="{BEC574AA-6032-48E3-96EC-D9F1950EE5A7}" srcOrd="0" destOrd="0" presId="urn:microsoft.com/office/officeart/2005/8/layout/default"/>
    <dgm:cxn modelId="{D17C9189-26C3-485D-86A2-C0F45A1A598B}" type="presOf" srcId="{AC647253-F476-463A-AC0A-7ACAFAFA7C55}" destId="{33CF96E1-85D9-40DB-B93C-4DAB7A4AB623}" srcOrd="0" destOrd="0" presId="urn:microsoft.com/office/officeart/2005/8/layout/default"/>
    <dgm:cxn modelId="{B2429353-322E-4F0F-B9F9-7F0E3CE2E248}" srcId="{7293F097-93B3-4EEF-BAAD-E8D2424E4045}" destId="{64037FB9-340E-4D06-BCB3-CE00F66B41E8}" srcOrd="4" destOrd="0" parTransId="{9C088DA0-99D3-4949-8522-06402AC6A887}" sibTransId="{F69C8391-7D27-45C5-A344-1EAC75B50306}"/>
    <dgm:cxn modelId="{416E85E1-E322-4A52-8F14-DC4C0863AA18}" type="presOf" srcId="{64037FB9-340E-4D06-BCB3-CE00F66B41E8}" destId="{FC7E252D-3DF0-432B-8A9A-45D90FF49D7A}" srcOrd="0" destOrd="0" presId="urn:microsoft.com/office/officeart/2005/8/layout/default"/>
    <dgm:cxn modelId="{160C1D6D-939F-42BC-818E-972551CCE183}" type="presOf" srcId="{E72F390E-8842-4A6D-83AA-4C05A89C810A}" destId="{7F84565F-B934-487E-BA91-C7A8272B79D3}" srcOrd="0" destOrd="0" presId="urn:microsoft.com/office/officeart/2005/8/layout/default"/>
    <dgm:cxn modelId="{CEC85CBB-EC2F-495A-80EC-B76C00463074}" srcId="{7293F097-93B3-4EEF-BAAD-E8D2424E4045}" destId="{AC647253-F476-463A-AC0A-7ACAFAFA7C55}" srcOrd="1" destOrd="0" parTransId="{7E7944BA-F208-4181-BBC1-17421C789C2B}" sibTransId="{D74F8EA9-77EC-4807-9A68-D896C442993C}"/>
    <dgm:cxn modelId="{3FFEA6E5-9B92-422F-BB60-A4DED4EC154D}" srcId="{7293F097-93B3-4EEF-BAAD-E8D2424E4045}" destId="{4D8226F1-DCAE-4828-AFA8-A32E3E7EAAEE}" srcOrd="5" destOrd="0" parTransId="{F25B9608-A3EA-4F55-B4CB-258B242467AF}" sibTransId="{CAF1FC9A-F5E1-4840-BEF7-0C9A57E393CC}"/>
    <dgm:cxn modelId="{3FD193F8-9004-476B-816C-97DA53DE3DD1}" srcId="{7293F097-93B3-4EEF-BAAD-E8D2424E4045}" destId="{8D489557-C68E-42E5-A449-79B3DF6F69FD}" srcOrd="0" destOrd="0" parTransId="{FA1A1EE2-486A-48F2-81FB-DA0053EF9DB5}" sibTransId="{4640894B-9021-4E5C-8BD7-37BB78B63AD7}"/>
    <dgm:cxn modelId="{B13D05E1-8278-4F6F-ADDA-56B0CFD4E8E6}" type="presOf" srcId="{6486D217-94B7-4E43-BB9D-C5553326D697}" destId="{161FD8E1-E3CE-49E5-B3AC-D0827CD49E02}" srcOrd="0" destOrd="0" presId="urn:microsoft.com/office/officeart/2005/8/layout/default"/>
    <dgm:cxn modelId="{BE093142-A4C3-4B92-8ADA-48E9ECA23561}" srcId="{7293F097-93B3-4EEF-BAAD-E8D2424E4045}" destId="{E72F390E-8842-4A6D-83AA-4C05A89C810A}" srcOrd="3" destOrd="0" parTransId="{1E126BC1-C289-4915-B7A7-65B836A59D46}" sibTransId="{D48FF9DF-93B2-48F9-B63E-A72CE2331897}"/>
    <dgm:cxn modelId="{06D17E3D-22DB-4C42-AD6F-0275AEB5E463}" type="presOf" srcId="{8D489557-C68E-42E5-A449-79B3DF6F69FD}" destId="{70A3E378-36A4-4AB9-9A56-F3EBDA6ED2B8}" srcOrd="0" destOrd="0" presId="urn:microsoft.com/office/officeart/2005/8/layout/default"/>
    <dgm:cxn modelId="{64B1F291-FB74-4426-A45E-3C61732E8877}" srcId="{7293F097-93B3-4EEF-BAAD-E8D2424E4045}" destId="{6486D217-94B7-4E43-BB9D-C5553326D697}" srcOrd="2" destOrd="0" parTransId="{52C7DBE6-8614-4345-B2AF-68370146D1ED}" sibTransId="{A09142C0-F501-4DCE-981F-5F43B81A2657}"/>
    <dgm:cxn modelId="{9F272374-FC9C-4B46-8466-34F4808D64E2}" type="presParOf" srcId="{A6E7E6FF-DBE1-4A6C-A378-BB045BF3817D}" destId="{70A3E378-36A4-4AB9-9A56-F3EBDA6ED2B8}" srcOrd="0" destOrd="0" presId="urn:microsoft.com/office/officeart/2005/8/layout/default"/>
    <dgm:cxn modelId="{019796C0-AE7D-43CE-AB78-CC3B6516F16E}" type="presParOf" srcId="{A6E7E6FF-DBE1-4A6C-A378-BB045BF3817D}" destId="{F191B711-C9B0-4DB8-8C23-0EA632479A7C}" srcOrd="1" destOrd="0" presId="urn:microsoft.com/office/officeart/2005/8/layout/default"/>
    <dgm:cxn modelId="{4365BA5D-DCC7-4511-B033-BA873E221F30}" type="presParOf" srcId="{A6E7E6FF-DBE1-4A6C-A378-BB045BF3817D}" destId="{33CF96E1-85D9-40DB-B93C-4DAB7A4AB623}" srcOrd="2" destOrd="0" presId="urn:microsoft.com/office/officeart/2005/8/layout/default"/>
    <dgm:cxn modelId="{9906F8F1-9726-41EC-AFD3-94E0C7C8B256}" type="presParOf" srcId="{A6E7E6FF-DBE1-4A6C-A378-BB045BF3817D}" destId="{F7527870-737B-4C2F-941C-71E834206D29}" srcOrd="3" destOrd="0" presId="urn:microsoft.com/office/officeart/2005/8/layout/default"/>
    <dgm:cxn modelId="{77E07A08-56CB-47D5-810D-C459E34A98E7}" type="presParOf" srcId="{A6E7E6FF-DBE1-4A6C-A378-BB045BF3817D}" destId="{161FD8E1-E3CE-49E5-B3AC-D0827CD49E02}" srcOrd="4" destOrd="0" presId="urn:microsoft.com/office/officeart/2005/8/layout/default"/>
    <dgm:cxn modelId="{DD521FA5-8D0A-4019-92B4-2A46D9475628}" type="presParOf" srcId="{A6E7E6FF-DBE1-4A6C-A378-BB045BF3817D}" destId="{DFE9234A-4F47-41C7-BA14-67E4E7639BA6}" srcOrd="5" destOrd="0" presId="urn:microsoft.com/office/officeart/2005/8/layout/default"/>
    <dgm:cxn modelId="{3ECA7136-7D37-4FD8-A7EE-B5A8F52837D7}" type="presParOf" srcId="{A6E7E6FF-DBE1-4A6C-A378-BB045BF3817D}" destId="{7F84565F-B934-487E-BA91-C7A8272B79D3}" srcOrd="6" destOrd="0" presId="urn:microsoft.com/office/officeart/2005/8/layout/default"/>
    <dgm:cxn modelId="{C08E9114-FAA2-4A27-84B9-D0362F9FF707}" type="presParOf" srcId="{A6E7E6FF-DBE1-4A6C-A378-BB045BF3817D}" destId="{19E0010D-6E62-4F37-89B6-CF2AD850527D}" srcOrd="7" destOrd="0" presId="urn:microsoft.com/office/officeart/2005/8/layout/default"/>
    <dgm:cxn modelId="{C1D13782-A9B3-4C1D-B220-94D12F69D6E1}" type="presParOf" srcId="{A6E7E6FF-DBE1-4A6C-A378-BB045BF3817D}" destId="{FC7E252D-3DF0-432B-8A9A-45D90FF49D7A}" srcOrd="8" destOrd="0" presId="urn:microsoft.com/office/officeart/2005/8/layout/default"/>
    <dgm:cxn modelId="{856E3EBA-A7A6-4AED-B817-D5396002B23B}" type="presParOf" srcId="{A6E7E6FF-DBE1-4A6C-A378-BB045BF3817D}" destId="{C2DCC958-B582-4AA0-9772-E410FBEE80E4}" srcOrd="9" destOrd="0" presId="urn:microsoft.com/office/officeart/2005/8/layout/default"/>
    <dgm:cxn modelId="{CE458DE1-B6C7-4ACC-8673-F65E24E46C06}" type="presParOf" srcId="{A6E7E6FF-DBE1-4A6C-A378-BB045BF3817D}" destId="{BEC574AA-6032-48E3-96EC-D9F1950EE5A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6F2633-38AE-41E6-BC34-99215A62C7A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DFA9619-C469-4C6D-9752-0AAED57249A9}">
      <dgm:prSet phldrT="[Texto]" custT="1"/>
      <dgm:spPr/>
      <dgm:t>
        <a:bodyPr/>
        <a:lstStyle/>
        <a:p>
          <a:r>
            <a:rPr lang="es-CO" sz="2000" dirty="0" smtClean="0">
              <a:solidFill>
                <a:schemeClr val="bg1"/>
              </a:solidFill>
            </a:rPr>
            <a:t>Se realizan reuniones mensuales </a:t>
          </a:r>
          <a:endParaRPr lang="es-CO" sz="2000" dirty="0">
            <a:solidFill>
              <a:schemeClr val="bg1"/>
            </a:solidFill>
          </a:endParaRPr>
        </a:p>
      </dgm:t>
    </dgm:pt>
    <dgm:pt modelId="{121F4133-0A00-4AD2-BE0E-43231B4605FB}" type="parTrans" cxnId="{D0EE05BD-6E6F-43DA-94DA-135907054637}">
      <dgm:prSet/>
      <dgm:spPr/>
      <dgm:t>
        <a:bodyPr/>
        <a:lstStyle/>
        <a:p>
          <a:endParaRPr lang="es-CO"/>
        </a:p>
      </dgm:t>
    </dgm:pt>
    <dgm:pt modelId="{867C4E02-154A-490F-AF37-AAF1D1DC9FDE}" type="sibTrans" cxnId="{D0EE05BD-6E6F-43DA-94DA-135907054637}">
      <dgm:prSet/>
      <dgm:spPr/>
      <dgm:t>
        <a:bodyPr/>
        <a:lstStyle/>
        <a:p>
          <a:endParaRPr lang="es-CO"/>
        </a:p>
      </dgm:t>
    </dgm:pt>
    <dgm:pt modelId="{D19DBFBC-52A1-4078-AF02-45AC6F7901A7}">
      <dgm:prSet phldrT="[Texto]" custT="1"/>
      <dgm:spPr/>
      <dgm:t>
        <a:bodyPr/>
        <a:lstStyle/>
        <a:p>
          <a:r>
            <a:rPr lang="es-CO" sz="1800" dirty="0" smtClean="0">
              <a:solidFill>
                <a:schemeClr val="bg1"/>
              </a:solidFill>
            </a:rPr>
            <a:t>Acompañamiento apertura de los buzones de Peticiones, Quejas, Reclamos, Sugerencias y felicitaciones (PQRSF )</a:t>
          </a:r>
          <a:endParaRPr lang="es-CO" sz="1800" dirty="0">
            <a:solidFill>
              <a:schemeClr val="bg1"/>
            </a:solidFill>
          </a:endParaRPr>
        </a:p>
      </dgm:t>
    </dgm:pt>
    <dgm:pt modelId="{4B023CFA-6C04-434D-9F87-53EE079DCF8A}" type="parTrans" cxnId="{21CE0CE1-06F8-451C-818E-B6D0C6960D8E}">
      <dgm:prSet/>
      <dgm:spPr/>
      <dgm:t>
        <a:bodyPr/>
        <a:lstStyle/>
        <a:p>
          <a:endParaRPr lang="es-CO"/>
        </a:p>
      </dgm:t>
    </dgm:pt>
    <dgm:pt modelId="{BF7D625C-A78E-4BEF-B189-FF574257F7EE}" type="sibTrans" cxnId="{21CE0CE1-06F8-451C-818E-B6D0C6960D8E}">
      <dgm:prSet/>
      <dgm:spPr/>
      <dgm:t>
        <a:bodyPr/>
        <a:lstStyle/>
        <a:p>
          <a:endParaRPr lang="es-CO"/>
        </a:p>
      </dgm:t>
    </dgm:pt>
    <dgm:pt modelId="{9B214654-CE5D-4C51-9B33-FC9E847D16E2}">
      <dgm:prSet phldrT="[Texto]"/>
      <dgm:spPr/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Se realizan rondas por toda la Institución.</a:t>
          </a:r>
          <a:endParaRPr lang="es-CO" dirty="0">
            <a:solidFill>
              <a:schemeClr val="bg1"/>
            </a:solidFill>
          </a:endParaRPr>
        </a:p>
      </dgm:t>
    </dgm:pt>
    <dgm:pt modelId="{16F1A7A7-C46F-4A4C-B6C2-882E20AAA3E7}" type="parTrans" cxnId="{BDEAF0D9-2011-4BC4-9A44-0FEAF87B199B}">
      <dgm:prSet/>
      <dgm:spPr/>
      <dgm:t>
        <a:bodyPr/>
        <a:lstStyle/>
        <a:p>
          <a:endParaRPr lang="es-CO"/>
        </a:p>
      </dgm:t>
    </dgm:pt>
    <dgm:pt modelId="{8E5FF3B3-9501-447E-977D-BF479882083B}" type="sibTrans" cxnId="{BDEAF0D9-2011-4BC4-9A44-0FEAF87B199B}">
      <dgm:prSet/>
      <dgm:spPr/>
      <dgm:t>
        <a:bodyPr/>
        <a:lstStyle/>
        <a:p>
          <a:endParaRPr lang="es-CO"/>
        </a:p>
      </dgm:t>
    </dgm:pt>
    <dgm:pt modelId="{8F57B495-CC4E-44B6-A647-2B707755BEEE}">
      <dgm:prSet custT="1"/>
      <dgm:spPr/>
      <dgm:t>
        <a:bodyPr/>
        <a:lstStyle/>
        <a:p>
          <a:r>
            <a:rPr lang="es-CO" sz="1800" dirty="0" smtClean="0"/>
            <a:t>Se presenta el resultado de las encuestas de satisfacción y los planes de mejoramiento respecto PQRSF </a:t>
          </a:r>
          <a:endParaRPr lang="es-CO" sz="1800" dirty="0"/>
        </a:p>
      </dgm:t>
    </dgm:pt>
    <dgm:pt modelId="{9AB6AC23-6E2C-4CC4-97AB-0D76B747B4B9}" type="parTrans" cxnId="{E020573E-7CC3-4F96-AF07-C45542C42757}">
      <dgm:prSet/>
      <dgm:spPr/>
      <dgm:t>
        <a:bodyPr/>
        <a:lstStyle/>
        <a:p>
          <a:endParaRPr lang="es-CO"/>
        </a:p>
      </dgm:t>
    </dgm:pt>
    <dgm:pt modelId="{3AE292E1-73FC-4F2D-8C34-C84013A47219}" type="sibTrans" cxnId="{E020573E-7CC3-4F96-AF07-C45542C42757}">
      <dgm:prSet/>
      <dgm:spPr/>
      <dgm:t>
        <a:bodyPr/>
        <a:lstStyle/>
        <a:p>
          <a:endParaRPr lang="es-CO"/>
        </a:p>
      </dgm:t>
    </dgm:pt>
    <dgm:pt modelId="{1B5FD4D5-020C-4DDD-898E-4D758CB04643}" type="pres">
      <dgm:prSet presAssocID="{756F2633-38AE-41E6-BC34-99215A62C7A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53D5EE36-F89D-4711-889F-D57D343BCD35}" type="pres">
      <dgm:prSet presAssocID="{756F2633-38AE-41E6-BC34-99215A62C7A8}" presName="Name1" presStyleCnt="0"/>
      <dgm:spPr/>
    </dgm:pt>
    <dgm:pt modelId="{94C95596-016A-4C37-9D2C-936FCD91B5CB}" type="pres">
      <dgm:prSet presAssocID="{756F2633-38AE-41E6-BC34-99215A62C7A8}" presName="cycle" presStyleCnt="0"/>
      <dgm:spPr/>
    </dgm:pt>
    <dgm:pt modelId="{19B6F8E6-BBC2-41B1-9727-036ECD90DD93}" type="pres">
      <dgm:prSet presAssocID="{756F2633-38AE-41E6-BC34-99215A62C7A8}" presName="srcNode" presStyleLbl="node1" presStyleIdx="0" presStyleCnt="4"/>
      <dgm:spPr/>
    </dgm:pt>
    <dgm:pt modelId="{E09D28B8-0BA6-44EF-BF57-820B90EA2881}" type="pres">
      <dgm:prSet presAssocID="{756F2633-38AE-41E6-BC34-99215A62C7A8}" presName="conn" presStyleLbl="parChTrans1D2" presStyleIdx="0" presStyleCnt="1"/>
      <dgm:spPr/>
      <dgm:t>
        <a:bodyPr/>
        <a:lstStyle/>
        <a:p>
          <a:endParaRPr lang="es-CO"/>
        </a:p>
      </dgm:t>
    </dgm:pt>
    <dgm:pt modelId="{242C1BE2-5014-4EB5-B2EB-6840D8AEBF17}" type="pres">
      <dgm:prSet presAssocID="{756F2633-38AE-41E6-BC34-99215A62C7A8}" presName="extraNode" presStyleLbl="node1" presStyleIdx="0" presStyleCnt="4"/>
      <dgm:spPr/>
    </dgm:pt>
    <dgm:pt modelId="{55C415C6-887D-4BE5-8245-3D9E1F4688B9}" type="pres">
      <dgm:prSet presAssocID="{756F2633-38AE-41E6-BC34-99215A62C7A8}" presName="dstNode" presStyleLbl="node1" presStyleIdx="0" presStyleCnt="4"/>
      <dgm:spPr/>
    </dgm:pt>
    <dgm:pt modelId="{C7732E93-3064-46A9-A621-627CAEEBBF96}" type="pres">
      <dgm:prSet presAssocID="{9DFA9619-C469-4C6D-9752-0AAED57249A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072733B-6D04-4F0B-9031-BC9ECC98254F}" type="pres">
      <dgm:prSet presAssocID="{9DFA9619-C469-4C6D-9752-0AAED57249A9}" presName="accent_1" presStyleCnt="0"/>
      <dgm:spPr/>
    </dgm:pt>
    <dgm:pt modelId="{3DD2C0C0-1BC7-4409-B1EB-6A9A0D2F776E}" type="pres">
      <dgm:prSet presAssocID="{9DFA9619-C469-4C6D-9752-0AAED57249A9}" presName="accentRepeatNode" presStyleLbl="solidFgAcc1" presStyleIdx="0" presStyleCnt="4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s-CO"/>
        </a:p>
      </dgm:t>
    </dgm:pt>
    <dgm:pt modelId="{0144220C-5A34-4875-B71C-149B87E463EE}" type="pres">
      <dgm:prSet presAssocID="{D19DBFBC-52A1-4078-AF02-45AC6F7901A7}" presName="text_2" presStyleLbl="node1" presStyleIdx="1" presStyleCnt="4" custScaleY="14941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2A93D61-F7EF-4A7F-BCD2-11758FBB2E7B}" type="pres">
      <dgm:prSet presAssocID="{D19DBFBC-52A1-4078-AF02-45AC6F7901A7}" presName="accent_2" presStyleCnt="0"/>
      <dgm:spPr/>
    </dgm:pt>
    <dgm:pt modelId="{B932A7F9-3573-43B0-A1CD-C35EE5207C42}" type="pres">
      <dgm:prSet presAssocID="{D19DBFBC-52A1-4078-AF02-45AC6F7901A7}" presName="accentRepeatNode" presStyleLbl="solidFgAcc1" presStyleIdx="1" presStyleCnt="4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s-CO"/>
        </a:p>
      </dgm:t>
    </dgm:pt>
    <dgm:pt modelId="{A8AA57CB-4F4B-4A45-B3F5-B0D1DE477521}" type="pres">
      <dgm:prSet presAssocID="{8F57B495-CC4E-44B6-A647-2B707755BEEE}" presName="text_3" presStyleLbl="node1" presStyleIdx="2" presStyleCnt="4" custScaleY="11825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8128D96-572D-448D-9866-03A54723E61E}" type="pres">
      <dgm:prSet presAssocID="{8F57B495-CC4E-44B6-A647-2B707755BEEE}" presName="accent_3" presStyleCnt="0"/>
      <dgm:spPr/>
    </dgm:pt>
    <dgm:pt modelId="{7A734526-82C1-402F-A051-20CFCA1FDF18}" type="pres">
      <dgm:prSet presAssocID="{8F57B495-CC4E-44B6-A647-2B707755BEEE}" presName="accentRepeatNode" presStyleLbl="solidFgAcc1" presStyleIdx="2" presStyleCnt="4"/>
      <dgm:spPr>
        <a:solidFill>
          <a:schemeClr val="accent6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CO"/>
        </a:p>
      </dgm:t>
    </dgm:pt>
    <dgm:pt modelId="{0A0F381E-A461-46CD-98FD-6001EA676117}" type="pres">
      <dgm:prSet presAssocID="{9B214654-CE5D-4C51-9B33-FC9E847D16E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8BD9203-5986-465A-9CB2-191CD77F32F8}" type="pres">
      <dgm:prSet presAssocID="{9B214654-CE5D-4C51-9B33-FC9E847D16E2}" presName="accent_4" presStyleCnt="0"/>
      <dgm:spPr/>
    </dgm:pt>
    <dgm:pt modelId="{3C80821D-8C05-4529-BC16-FEB86FBF73A7}" type="pres">
      <dgm:prSet presAssocID="{9B214654-CE5D-4C51-9B33-FC9E847D16E2}" presName="accentRepeatNode" presStyleLbl="solidFgAcc1" presStyleIdx="3" presStyleCnt="4"/>
      <dgm:spPr>
        <a:solidFill>
          <a:srgbClr val="7030A0"/>
        </a:solidFill>
      </dgm:spPr>
      <dgm:t>
        <a:bodyPr/>
        <a:lstStyle/>
        <a:p>
          <a:endParaRPr lang="es-CO"/>
        </a:p>
      </dgm:t>
    </dgm:pt>
  </dgm:ptLst>
  <dgm:cxnLst>
    <dgm:cxn modelId="{0B21C027-F3DF-43D8-92E1-0A1114A14182}" type="presOf" srcId="{8F57B495-CC4E-44B6-A647-2B707755BEEE}" destId="{A8AA57CB-4F4B-4A45-B3F5-B0D1DE477521}" srcOrd="0" destOrd="0" presId="urn:microsoft.com/office/officeart/2008/layout/VerticalCurvedList"/>
    <dgm:cxn modelId="{FF18DEF3-AFEF-437D-892A-110A0A30E0B1}" type="presOf" srcId="{9DFA9619-C469-4C6D-9752-0AAED57249A9}" destId="{C7732E93-3064-46A9-A621-627CAEEBBF96}" srcOrd="0" destOrd="0" presId="urn:microsoft.com/office/officeart/2008/layout/VerticalCurvedList"/>
    <dgm:cxn modelId="{1E357E4E-FA4D-45FB-93D2-E3B353BA58CA}" type="presOf" srcId="{9B214654-CE5D-4C51-9B33-FC9E847D16E2}" destId="{0A0F381E-A461-46CD-98FD-6001EA676117}" srcOrd="0" destOrd="0" presId="urn:microsoft.com/office/officeart/2008/layout/VerticalCurvedList"/>
    <dgm:cxn modelId="{8D2CF554-9799-448E-B9C7-D94D6A205F5F}" type="presOf" srcId="{756F2633-38AE-41E6-BC34-99215A62C7A8}" destId="{1B5FD4D5-020C-4DDD-898E-4D758CB04643}" srcOrd="0" destOrd="0" presId="urn:microsoft.com/office/officeart/2008/layout/VerticalCurvedList"/>
    <dgm:cxn modelId="{BDEAF0D9-2011-4BC4-9A44-0FEAF87B199B}" srcId="{756F2633-38AE-41E6-BC34-99215A62C7A8}" destId="{9B214654-CE5D-4C51-9B33-FC9E847D16E2}" srcOrd="3" destOrd="0" parTransId="{16F1A7A7-C46F-4A4C-B6C2-882E20AAA3E7}" sibTransId="{8E5FF3B3-9501-447E-977D-BF479882083B}"/>
    <dgm:cxn modelId="{D0EE05BD-6E6F-43DA-94DA-135907054637}" srcId="{756F2633-38AE-41E6-BC34-99215A62C7A8}" destId="{9DFA9619-C469-4C6D-9752-0AAED57249A9}" srcOrd="0" destOrd="0" parTransId="{121F4133-0A00-4AD2-BE0E-43231B4605FB}" sibTransId="{867C4E02-154A-490F-AF37-AAF1D1DC9FDE}"/>
    <dgm:cxn modelId="{634E0CBA-02F4-4915-B1AB-A566C0CCC8E2}" type="presOf" srcId="{867C4E02-154A-490F-AF37-AAF1D1DC9FDE}" destId="{E09D28B8-0BA6-44EF-BF57-820B90EA2881}" srcOrd="0" destOrd="0" presId="urn:microsoft.com/office/officeart/2008/layout/VerticalCurvedList"/>
    <dgm:cxn modelId="{21CE0CE1-06F8-451C-818E-B6D0C6960D8E}" srcId="{756F2633-38AE-41E6-BC34-99215A62C7A8}" destId="{D19DBFBC-52A1-4078-AF02-45AC6F7901A7}" srcOrd="1" destOrd="0" parTransId="{4B023CFA-6C04-434D-9F87-53EE079DCF8A}" sibTransId="{BF7D625C-A78E-4BEF-B189-FF574257F7EE}"/>
    <dgm:cxn modelId="{E020573E-7CC3-4F96-AF07-C45542C42757}" srcId="{756F2633-38AE-41E6-BC34-99215A62C7A8}" destId="{8F57B495-CC4E-44B6-A647-2B707755BEEE}" srcOrd="2" destOrd="0" parTransId="{9AB6AC23-6E2C-4CC4-97AB-0D76B747B4B9}" sibTransId="{3AE292E1-73FC-4F2D-8C34-C84013A47219}"/>
    <dgm:cxn modelId="{A9884F68-5669-4D6F-A113-58579E3B7F41}" type="presOf" srcId="{D19DBFBC-52A1-4078-AF02-45AC6F7901A7}" destId="{0144220C-5A34-4875-B71C-149B87E463EE}" srcOrd="0" destOrd="0" presId="urn:microsoft.com/office/officeart/2008/layout/VerticalCurvedList"/>
    <dgm:cxn modelId="{8356FE64-8FB0-43BF-8C1E-DC5A4685BC74}" type="presParOf" srcId="{1B5FD4D5-020C-4DDD-898E-4D758CB04643}" destId="{53D5EE36-F89D-4711-889F-D57D343BCD35}" srcOrd="0" destOrd="0" presId="urn:microsoft.com/office/officeart/2008/layout/VerticalCurvedList"/>
    <dgm:cxn modelId="{4A2499DD-2929-4985-8334-A2DE9E80C8E6}" type="presParOf" srcId="{53D5EE36-F89D-4711-889F-D57D343BCD35}" destId="{94C95596-016A-4C37-9D2C-936FCD91B5CB}" srcOrd="0" destOrd="0" presId="urn:microsoft.com/office/officeart/2008/layout/VerticalCurvedList"/>
    <dgm:cxn modelId="{76B124D9-5CB4-46DD-B099-FD4BE1C37438}" type="presParOf" srcId="{94C95596-016A-4C37-9D2C-936FCD91B5CB}" destId="{19B6F8E6-BBC2-41B1-9727-036ECD90DD93}" srcOrd="0" destOrd="0" presId="urn:microsoft.com/office/officeart/2008/layout/VerticalCurvedList"/>
    <dgm:cxn modelId="{1FDF84FA-7E24-4D23-9945-A8A90C4BD659}" type="presParOf" srcId="{94C95596-016A-4C37-9D2C-936FCD91B5CB}" destId="{E09D28B8-0BA6-44EF-BF57-820B90EA2881}" srcOrd="1" destOrd="0" presId="urn:microsoft.com/office/officeart/2008/layout/VerticalCurvedList"/>
    <dgm:cxn modelId="{EBAA11F1-226D-4197-8EAE-48670D23C351}" type="presParOf" srcId="{94C95596-016A-4C37-9D2C-936FCD91B5CB}" destId="{242C1BE2-5014-4EB5-B2EB-6840D8AEBF17}" srcOrd="2" destOrd="0" presId="urn:microsoft.com/office/officeart/2008/layout/VerticalCurvedList"/>
    <dgm:cxn modelId="{476831A0-0D69-4EA7-97A6-367A3F6EB11E}" type="presParOf" srcId="{94C95596-016A-4C37-9D2C-936FCD91B5CB}" destId="{55C415C6-887D-4BE5-8245-3D9E1F4688B9}" srcOrd="3" destOrd="0" presId="urn:microsoft.com/office/officeart/2008/layout/VerticalCurvedList"/>
    <dgm:cxn modelId="{95819D5D-D9F4-4EB7-BCFC-001EE0FF9AD1}" type="presParOf" srcId="{53D5EE36-F89D-4711-889F-D57D343BCD35}" destId="{C7732E93-3064-46A9-A621-627CAEEBBF96}" srcOrd="1" destOrd="0" presId="urn:microsoft.com/office/officeart/2008/layout/VerticalCurvedList"/>
    <dgm:cxn modelId="{E6A60B58-9D9F-4027-B279-381F3ADBA64C}" type="presParOf" srcId="{53D5EE36-F89D-4711-889F-D57D343BCD35}" destId="{1072733B-6D04-4F0B-9031-BC9ECC98254F}" srcOrd="2" destOrd="0" presId="urn:microsoft.com/office/officeart/2008/layout/VerticalCurvedList"/>
    <dgm:cxn modelId="{892BFF0E-8CA8-45F8-AED0-B22276009F87}" type="presParOf" srcId="{1072733B-6D04-4F0B-9031-BC9ECC98254F}" destId="{3DD2C0C0-1BC7-4409-B1EB-6A9A0D2F776E}" srcOrd="0" destOrd="0" presId="urn:microsoft.com/office/officeart/2008/layout/VerticalCurvedList"/>
    <dgm:cxn modelId="{44846426-484D-416D-A191-0365E73FE372}" type="presParOf" srcId="{53D5EE36-F89D-4711-889F-D57D343BCD35}" destId="{0144220C-5A34-4875-B71C-149B87E463EE}" srcOrd="3" destOrd="0" presId="urn:microsoft.com/office/officeart/2008/layout/VerticalCurvedList"/>
    <dgm:cxn modelId="{B04FF2E6-A3CD-41B4-A405-0C45B31884DC}" type="presParOf" srcId="{53D5EE36-F89D-4711-889F-D57D343BCD35}" destId="{A2A93D61-F7EF-4A7F-BCD2-11758FBB2E7B}" srcOrd="4" destOrd="0" presId="urn:microsoft.com/office/officeart/2008/layout/VerticalCurvedList"/>
    <dgm:cxn modelId="{CAB92BDB-6F17-4B00-AFB0-3F54ECFFEE8D}" type="presParOf" srcId="{A2A93D61-F7EF-4A7F-BCD2-11758FBB2E7B}" destId="{B932A7F9-3573-43B0-A1CD-C35EE5207C42}" srcOrd="0" destOrd="0" presId="urn:microsoft.com/office/officeart/2008/layout/VerticalCurvedList"/>
    <dgm:cxn modelId="{E8022142-5C20-4412-9329-0B0835937DBE}" type="presParOf" srcId="{53D5EE36-F89D-4711-889F-D57D343BCD35}" destId="{A8AA57CB-4F4B-4A45-B3F5-B0D1DE477521}" srcOrd="5" destOrd="0" presId="urn:microsoft.com/office/officeart/2008/layout/VerticalCurvedList"/>
    <dgm:cxn modelId="{8848761B-365A-45A3-AF99-EF5E141AE637}" type="presParOf" srcId="{53D5EE36-F89D-4711-889F-D57D343BCD35}" destId="{C8128D96-572D-448D-9866-03A54723E61E}" srcOrd="6" destOrd="0" presId="urn:microsoft.com/office/officeart/2008/layout/VerticalCurvedList"/>
    <dgm:cxn modelId="{56F54719-D977-4972-9E77-1A6D8B6584A7}" type="presParOf" srcId="{C8128D96-572D-448D-9866-03A54723E61E}" destId="{7A734526-82C1-402F-A051-20CFCA1FDF18}" srcOrd="0" destOrd="0" presId="urn:microsoft.com/office/officeart/2008/layout/VerticalCurvedList"/>
    <dgm:cxn modelId="{0F70775A-8028-4B14-90AA-488623A78D4B}" type="presParOf" srcId="{53D5EE36-F89D-4711-889F-D57D343BCD35}" destId="{0A0F381E-A461-46CD-98FD-6001EA676117}" srcOrd="7" destOrd="0" presId="urn:microsoft.com/office/officeart/2008/layout/VerticalCurvedList"/>
    <dgm:cxn modelId="{540CD568-43E3-4F42-B6BB-D90729865444}" type="presParOf" srcId="{53D5EE36-F89D-4711-889F-D57D343BCD35}" destId="{98BD9203-5986-465A-9CB2-191CD77F32F8}" srcOrd="8" destOrd="0" presId="urn:microsoft.com/office/officeart/2008/layout/VerticalCurvedList"/>
    <dgm:cxn modelId="{A6510F70-85F8-4561-9223-E47AD078763C}" type="presParOf" srcId="{98BD9203-5986-465A-9CB2-191CD77F32F8}" destId="{3C80821D-8C05-4529-BC16-FEB86FBF73A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2642D151-D372-4E74-B3C0-75F336DDEC3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11B23EA-68EA-4FCB-8906-2AD4191BF2AD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60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385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4910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041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462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1554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590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93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224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485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694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215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3DE4F-BF9B-4477-8AE6-63DD71FFAA53}" type="datetimeFigureOut">
              <a:rPr lang="es-CO" smtClean="0"/>
              <a:pPr/>
              <a:t>27/04/2017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B94AE-1DA2-4C7D-8C79-980B23898D07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888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729"/>
            <a:ext cx="9144000" cy="705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0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43999" cy="6858000"/>
            <a:chOff x="1097757" y="1548805"/>
            <a:chExt cx="5822505" cy="4371502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57" y="2326005"/>
              <a:ext cx="5822504" cy="359430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757" y="1548805"/>
              <a:ext cx="5822505" cy="1545430"/>
            </a:xfrm>
            <a:prstGeom prst="rect">
              <a:avLst/>
            </a:prstGeom>
          </p:spPr>
        </p:pic>
        <p:sp>
          <p:nvSpPr>
            <p:cNvPr id="10" name="3 Rectángulo redondeado"/>
            <p:cNvSpPr/>
            <p:nvPr/>
          </p:nvSpPr>
          <p:spPr>
            <a:xfrm>
              <a:off x="2733851" y="1683073"/>
              <a:ext cx="3611689" cy="36574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CO" sz="2800" b="1" dirty="0" smtClean="0">
                  <a:solidFill>
                    <a:schemeClr val="bg1"/>
                  </a:solidFill>
                </a:rPr>
                <a:t>DIRECCIONAMIENTO ESTRATÉGICO</a:t>
              </a:r>
              <a:endParaRPr lang="es-CO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3991083" y="2048814"/>
              <a:ext cx="1339200" cy="33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b="1" dirty="0">
                  <a:solidFill>
                    <a:schemeClr val="bg1"/>
                  </a:solidFill>
                </a:rPr>
                <a:t>MISIÓN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9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0"/>
            <a:ext cx="9144000" cy="6858000"/>
            <a:chOff x="1094611" y="1531418"/>
            <a:chExt cx="5812210" cy="4371503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611" y="1902833"/>
              <a:ext cx="5805488" cy="4000088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614" y="1531418"/>
              <a:ext cx="5812207" cy="1545430"/>
            </a:xfrm>
            <a:prstGeom prst="rect">
              <a:avLst/>
            </a:prstGeom>
          </p:spPr>
        </p:pic>
        <p:sp>
          <p:nvSpPr>
            <p:cNvPr id="11" name="3 Rectángulo redondeado"/>
            <p:cNvSpPr/>
            <p:nvPr/>
          </p:nvSpPr>
          <p:spPr>
            <a:xfrm>
              <a:off x="2708510" y="1673781"/>
              <a:ext cx="3611689" cy="36574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CO" sz="2800" b="1" dirty="0" smtClean="0">
                  <a:solidFill>
                    <a:schemeClr val="bg1"/>
                  </a:solidFill>
                </a:rPr>
                <a:t>DIRECCIONAMIENTO ESTRATÉGICO</a:t>
              </a:r>
              <a:endParaRPr lang="es-CO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3978304" y="2039521"/>
              <a:ext cx="1285072" cy="333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2800" b="1" dirty="0">
                  <a:solidFill>
                    <a:schemeClr val="bg1"/>
                  </a:solidFill>
                </a:rPr>
                <a:t>VISIÓN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70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656899"/>
              </p:ext>
            </p:extLst>
          </p:nvPr>
        </p:nvGraphicFramePr>
        <p:xfrm>
          <a:off x="6149456" y="2902677"/>
          <a:ext cx="2663825" cy="970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5365"/>
                <a:gridCol w="898460"/>
              </a:tblGrid>
              <a:tr h="190371"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COLABORADORES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9523" marR="9523" marT="9525" marB="0" anchor="b"/>
                </a:tc>
              </a:tr>
              <a:tr h="19037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9523" marR="9523" marT="9525" marB="0" anchor="b"/>
                </a:tc>
              </a:tr>
              <a:tr h="190371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CONTRATISTAS OPS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3" marR="9523" marT="9525" marB="0" anchor="b"/>
                </a:tc>
              </a:tr>
              <a:tr h="19989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CONTRATISTAS ASOCIACIONES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1391</a:t>
                      </a:r>
                    </a:p>
                  </a:txBody>
                  <a:tcPr marL="9523" marR="9523" marT="9525" marB="0" anchor="b"/>
                </a:tc>
              </a:tr>
              <a:tr h="199890">
                <a:tc>
                  <a:txBody>
                    <a:bodyPr/>
                    <a:lstStyle/>
                    <a:p>
                      <a:pPr algn="l" fontAlgn="b"/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1584</a:t>
                      </a:r>
                    </a:p>
                  </a:txBody>
                  <a:tcPr marL="9523" marR="9523" marT="9525" marB="0" anchor="b"/>
                </a:tc>
              </a:tr>
            </a:tbl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2815221"/>
              </p:ext>
            </p:extLst>
          </p:nvPr>
        </p:nvGraphicFramePr>
        <p:xfrm>
          <a:off x="34256" y="2276872"/>
          <a:ext cx="5724129" cy="41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555148"/>
              </p:ext>
            </p:extLst>
          </p:nvPr>
        </p:nvGraphicFramePr>
        <p:xfrm>
          <a:off x="6014519" y="4558033"/>
          <a:ext cx="2933700" cy="826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762000"/>
              </a:tblGrid>
              <a:tr h="2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u="none" strike="noStrike" dirty="0" smtClean="0">
                          <a:effectLst/>
                        </a:rPr>
                        <a:t>Planta </a:t>
                      </a:r>
                      <a:endParaRPr lang="es-CO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u="none" strike="noStrike" dirty="0">
                          <a:effectLst/>
                        </a:rPr>
                        <a:t>No.</a:t>
                      </a:r>
                      <a:endParaRPr lang="es-CO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2483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u="none" strike="noStrike" dirty="0">
                          <a:effectLst/>
                        </a:rPr>
                        <a:t>ADMINISTRATIVO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u="none" strike="noStrike">
                          <a:effectLst/>
                        </a:rPr>
                        <a:t>43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8859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u="none" strike="noStrike" dirty="0">
                          <a:effectLst/>
                        </a:rPr>
                        <a:t>OPERATIVO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u="none" strike="noStrike">
                          <a:effectLst/>
                        </a:rPr>
                        <a:t>127</a:t>
                      </a:r>
                      <a:endParaRPr lang="es-CO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000" b="1" u="none" strike="noStrike" dirty="0">
                          <a:effectLst/>
                        </a:rPr>
                        <a:t>TOTAL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000" b="1" u="none" strike="noStrike" dirty="0">
                          <a:effectLst/>
                        </a:rPr>
                        <a:t>170</a:t>
                      </a:r>
                      <a:endParaRPr lang="es-CO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149633" cy="2434148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2051720" y="469610"/>
            <a:ext cx="6912768" cy="720080"/>
          </a:xfrm>
          <a:noFill/>
        </p:spPr>
        <p:txBody>
          <a:bodyPr>
            <a:norm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NUESTROS COLABORADORES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890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174411" y="6641115"/>
            <a:ext cx="206498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ea typeface="Times New Roman" panose="02020603050405020304" pitchFamily="18" charset="0"/>
              </a:rPr>
              <a:t>Fuente. Oficina Estadística HUSJ 2016</a:t>
            </a:r>
            <a:endParaRPr lang="es-CO" sz="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149633" cy="2376264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051720" y="548680"/>
            <a:ext cx="6912768" cy="720080"/>
          </a:xfrm>
          <a:noFill/>
        </p:spPr>
        <p:txBody>
          <a:bodyPr>
            <a:norm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CAPACIDAD INSTALADA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413896"/>
              </p:ext>
            </p:extLst>
          </p:nvPr>
        </p:nvGraphicFramePr>
        <p:xfrm>
          <a:off x="1331640" y="2077557"/>
          <a:ext cx="2304256" cy="1104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0061"/>
                <a:gridCol w="724195"/>
              </a:tblGrid>
              <a:tr h="1916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</a:rPr>
                        <a:t>Camas </a:t>
                      </a:r>
                      <a:r>
                        <a:rPr lang="es-CO" sz="1400" u="none" strike="noStrike" dirty="0" smtClean="0">
                          <a:effectLst/>
                        </a:rPr>
                        <a:t> </a:t>
                      </a:r>
                      <a:endParaRPr lang="es-CO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 smtClean="0">
                          <a:effectLst/>
                        </a:rPr>
                        <a:t>303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8453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Salas de Quirófano</a:t>
                      </a:r>
                      <a:endParaRPr lang="es-CO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7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84538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Sala de Partos</a:t>
                      </a:r>
                      <a:endParaRPr lang="es-CO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2507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Ambulancias Medicalizadas</a:t>
                      </a:r>
                      <a:endParaRPr lang="es-CO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1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7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604629"/>
              </p:ext>
            </p:extLst>
          </p:nvPr>
        </p:nvGraphicFramePr>
        <p:xfrm>
          <a:off x="755576" y="3389096"/>
          <a:ext cx="7886700" cy="3252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F:\IMAGENES 2014\10382419_661008517329600_6472009041915161490_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96295"/>
            <a:ext cx="4272605" cy="279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55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>
            <a:grpSpLocks/>
          </p:cNvGrpSpPr>
          <p:nvPr/>
        </p:nvGrpSpPr>
        <p:grpSpPr bwMode="auto">
          <a:xfrm>
            <a:off x="1209829" y="3166502"/>
            <a:ext cx="6962571" cy="3574866"/>
            <a:chOff x="0" y="0"/>
            <a:chExt cx="6738961" cy="3471615"/>
          </a:xfrm>
        </p:grpSpPr>
        <p:sp>
          <p:nvSpPr>
            <p:cNvPr id="6" name="4 Rectángulo redondeado"/>
            <p:cNvSpPr/>
            <p:nvPr/>
          </p:nvSpPr>
          <p:spPr>
            <a:xfrm>
              <a:off x="422" y="1630250"/>
              <a:ext cx="1728192" cy="500066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500" dirty="0">
                  <a:solidFill>
                    <a:srgbClr val="FFFFFF"/>
                  </a:solidFill>
                  <a:ea typeface="Times New Roman"/>
                  <a:cs typeface="Times New Roman"/>
                </a:rPr>
                <a:t>Habilitación</a:t>
              </a:r>
              <a:endParaRPr lang="es-CO" sz="1350" dirty="0">
                <a:latin typeface="Times New Roman"/>
                <a:ea typeface="Times New Roman"/>
              </a:endParaRPr>
            </a:p>
          </p:txBody>
        </p:sp>
        <p:sp>
          <p:nvSpPr>
            <p:cNvPr id="7" name="5 Rectángulo"/>
            <p:cNvSpPr/>
            <p:nvPr/>
          </p:nvSpPr>
          <p:spPr>
            <a:xfrm>
              <a:off x="0" y="2079725"/>
              <a:ext cx="1729289" cy="817614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350" dirty="0">
                  <a:solidFill>
                    <a:srgbClr val="000000"/>
                  </a:solidFill>
                  <a:latin typeface="Tahoma"/>
                  <a:ea typeface="Tahoma"/>
                </a:rPr>
                <a:t>Requisitos de estructura</a:t>
              </a:r>
              <a:endParaRPr lang="es-CO" sz="1350" dirty="0">
                <a:latin typeface="Times New Roman"/>
                <a:ea typeface="Times New Roman"/>
              </a:endParaRPr>
            </a:p>
          </p:txBody>
        </p:sp>
        <p:sp>
          <p:nvSpPr>
            <p:cNvPr id="8" name="6 Rectángulo redondeado"/>
            <p:cNvSpPr/>
            <p:nvPr/>
          </p:nvSpPr>
          <p:spPr>
            <a:xfrm>
              <a:off x="2234022" y="1010892"/>
              <a:ext cx="2057977" cy="489229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500" dirty="0">
                  <a:solidFill>
                    <a:srgbClr val="FFFFFF"/>
                  </a:solidFill>
                  <a:ea typeface="Times New Roman"/>
                  <a:cs typeface="Times New Roman"/>
                </a:rPr>
                <a:t>PAMEC (Auditoría)</a:t>
              </a:r>
              <a:endParaRPr lang="es-CO" sz="1350" dirty="0">
                <a:latin typeface="Times New Roman"/>
                <a:ea typeface="Times New Roman"/>
              </a:endParaRPr>
            </a:p>
          </p:txBody>
        </p:sp>
        <p:sp>
          <p:nvSpPr>
            <p:cNvPr id="9" name="7 Rectángulo"/>
            <p:cNvSpPr/>
            <p:nvPr/>
          </p:nvSpPr>
          <p:spPr>
            <a:xfrm>
              <a:off x="2309769" y="1570338"/>
              <a:ext cx="1857534" cy="888993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350">
                  <a:solidFill>
                    <a:srgbClr val="000000"/>
                  </a:solidFill>
                  <a:latin typeface="Tahoma"/>
                  <a:ea typeface="Tahoma"/>
                </a:rPr>
                <a:t>Mejoramiento </a:t>
              </a:r>
              <a:endParaRPr lang="es-CO" sz="1350">
                <a:latin typeface="Times New Roman"/>
                <a:ea typeface="Times New Roman"/>
              </a:endParaRPr>
            </a:p>
            <a:p>
              <a:pPr algn="ctr">
                <a:defRPr/>
              </a:pPr>
              <a:r>
                <a:rPr lang="es-MX" sz="1350">
                  <a:solidFill>
                    <a:srgbClr val="000000"/>
                  </a:solidFill>
                  <a:latin typeface="Tahoma"/>
                  <a:ea typeface="Tahoma"/>
                </a:rPr>
                <a:t>Evaluación</a:t>
              </a:r>
              <a:endParaRPr lang="es-CO" sz="1350">
                <a:latin typeface="Times New Roman"/>
                <a:ea typeface="Times New Roman"/>
              </a:endParaRPr>
            </a:p>
          </p:txBody>
        </p:sp>
        <p:sp>
          <p:nvSpPr>
            <p:cNvPr id="10" name="8 Rectángulo redondeado"/>
            <p:cNvSpPr/>
            <p:nvPr/>
          </p:nvSpPr>
          <p:spPr>
            <a:xfrm>
              <a:off x="4434875" y="0"/>
              <a:ext cx="2286016" cy="500066"/>
            </a:xfrm>
            <a:prstGeom prst="roundRect">
              <a:avLst/>
            </a:prstGeom>
            <a:solidFill>
              <a:srgbClr val="00B05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500" dirty="0">
                  <a:solidFill>
                    <a:srgbClr val="FFFFFF"/>
                  </a:solidFill>
                  <a:ea typeface="Times New Roman"/>
                  <a:cs typeface="Times New Roman"/>
                </a:rPr>
                <a:t>Acreditación</a:t>
              </a:r>
              <a:endParaRPr lang="es-CO" sz="1350" dirty="0">
                <a:latin typeface="Times New Roman"/>
                <a:ea typeface="Times New Roman"/>
              </a:endParaRPr>
            </a:p>
          </p:txBody>
        </p:sp>
        <p:sp>
          <p:nvSpPr>
            <p:cNvPr id="11" name="9 Rectángulo"/>
            <p:cNvSpPr/>
            <p:nvPr/>
          </p:nvSpPr>
          <p:spPr>
            <a:xfrm>
              <a:off x="4448093" y="571032"/>
              <a:ext cx="2286819" cy="165631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350">
                  <a:solidFill>
                    <a:srgbClr val="000000"/>
                  </a:solidFill>
                  <a:latin typeface="Tahoma"/>
                  <a:ea typeface="Tahoma"/>
                </a:rPr>
                <a:t>Demuestra y comprueba el cumplimiento de niveles superiores de calidad</a:t>
              </a:r>
              <a:endParaRPr lang="es-CO" sz="1350">
                <a:latin typeface="Times New Roman"/>
                <a:ea typeface="Times New Roman"/>
              </a:endParaRPr>
            </a:p>
          </p:txBody>
        </p:sp>
        <p:sp>
          <p:nvSpPr>
            <p:cNvPr id="12" name="10 Rectángulo"/>
            <p:cNvSpPr/>
            <p:nvPr/>
          </p:nvSpPr>
          <p:spPr>
            <a:xfrm>
              <a:off x="23789" y="2959109"/>
              <a:ext cx="6715172" cy="512506"/>
            </a:xfrm>
            <a:prstGeom prst="rect">
              <a:avLst/>
            </a:prstGeom>
            <a:solidFill>
              <a:schemeClr val="accent4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MX" sz="1500" dirty="0">
                  <a:solidFill>
                    <a:srgbClr val="FFFFFF"/>
                  </a:solidFill>
                  <a:ea typeface="Times New Roman"/>
                  <a:cs typeface="Times New Roman"/>
                </a:rPr>
                <a:t>Sistema de Información para la calidad</a:t>
              </a:r>
              <a:endParaRPr lang="es-CO" sz="1350" dirty="0">
                <a:latin typeface="Times New Roman"/>
                <a:ea typeface="Times New Roman"/>
              </a:endParaRPr>
            </a:p>
          </p:txBody>
        </p:sp>
        <p:sp>
          <p:nvSpPr>
            <p:cNvPr id="13" name="11 Flecha derecha"/>
            <p:cNvSpPr/>
            <p:nvPr/>
          </p:nvSpPr>
          <p:spPr>
            <a:xfrm rot="19396145">
              <a:off x="1895589" y="1649993"/>
              <a:ext cx="321298" cy="178508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15000"/>
                </a:lnSpc>
                <a:spcAft>
                  <a:spcPts val="750"/>
                </a:spcAft>
                <a:defRPr/>
              </a:pPr>
              <a:r>
                <a:rPr lang="es-CO" sz="1200">
                  <a:ea typeface="Times New Roman"/>
                  <a:cs typeface="Times New Roman"/>
                </a:rPr>
                <a:t> </a:t>
              </a:r>
              <a:endParaRPr lang="es-CO" sz="1200">
                <a:ea typeface="Calibri"/>
                <a:cs typeface="Times New Roman"/>
              </a:endParaRPr>
            </a:p>
          </p:txBody>
        </p:sp>
        <p:sp>
          <p:nvSpPr>
            <p:cNvPr id="14" name="12 Flecha derecha"/>
            <p:cNvSpPr/>
            <p:nvPr/>
          </p:nvSpPr>
          <p:spPr>
            <a:xfrm rot="19396145">
              <a:off x="4013864" y="477477"/>
              <a:ext cx="321298" cy="178508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15000"/>
                </a:lnSpc>
                <a:spcAft>
                  <a:spcPts val="750"/>
                </a:spcAft>
                <a:defRPr/>
              </a:pPr>
              <a:r>
                <a:rPr lang="es-CO" sz="1200">
                  <a:ea typeface="Times New Roman"/>
                  <a:cs typeface="Times New Roman"/>
                </a:rPr>
                <a:t> </a:t>
              </a:r>
              <a:endParaRPr lang="es-CO" sz="1200">
                <a:ea typeface="Calibri"/>
                <a:cs typeface="Times New Roman"/>
              </a:endParaRPr>
            </a:p>
          </p:txBody>
        </p:sp>
      </p:grpSp>
      <p:sp>
        <p:nvSpPr>
          <p:cNvPr id="15" name="1 Título"/>
          <p:cNvSpPr>
            <a:spLocks noGrp="1"/>
          </p:cNvSpPr>
          <p:nvPr/>
        </p:nvSpPr>
        <p:spPr bwMode="auto">
          <a:xfrm>
            <a:off x="2627784" y="1988840"/>
            <a:ext cx="4248472" cy="1070740"/>
          </a:xfrm>
          <a:prstGeom prst="rect">
            <a:avLst/>
          </a:prstGeom>
          <a:ln w="57150"/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MX" b="1" dirty="0">
                <a:solidFill>
                  <a:srgbClr val="17365D"/>
                </a:solidFill>
                <a:latin typeface="Tahoma"/>
                <a:ea typeface="Times New Roman"/>
              </a:rPr>
              <a:t>Componentes del Sistema </a:t>
            </a:r>
            <a:endParaRPr lang="es-CO" dirty="0">
              <a:latin typeface="Times New Roman"/>
              <a:ea typeface="Times New Roman"/>
            </a:endParaRPr>
          </a:p>
          <a:p>
            <a:pPr algn="ctr">
              <a:defRPr/>
            </a:pPr>
            <a:r>
              <a:rPr lang="es-MX" b="1" dirty="0">
                <a:solidFill>
                  <a:srgbClr val="17365D"/>
                </a:solidFill>
                <a:latin typeface="Tahoma"/>
                <a:ea typeface="Times New Roman"/>
              </a:rPr>
              <a:t>Obligatorio de Garantía de Calidad</a:t>
            </a:r>
            <a:endParaRPr lang="es-CO" dirty="0">
              <a:latin typeface="Times New Roman"/>
              <a:ea typeface="Times New Roman"/>
            </a:endParaRPr>
          </a:p>
        </p:txBody>
      </p:sp>
      <p:sp>
        <p:nvSpPr>
          <p:cNvPr id="16" name="15 Flecha a la derecha con muesca"/>
          <p:cNvSpPr/>
          <p:nvPr/>
        </p:nvSpPr>
        <p:spPr>
          <a:xfrm rot="20153339">
            <a:off x="2020103" y="4020435"/>
            <a:ext cx="4470164" cy="362131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350" dirty="0"/>
              <a:t>Seguridad del paciente</a:t>
            </a:r>
            <a:endParaRPr lang="es-CO" sz="1350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149633" cy="2434148"/>
          </a:xfrm>
          <a:prstGeom prst="rect">
            <a:avLst/>
          </a:prstGeom>
        </p:spPr>
      </p:pic>
      <p:sp>
        <p:nvSpPr>
          <p:cNvPr id="18" name="Título 1"/>
          <p:cNvSpPr>
            <a:spLocks noGrp="1"/>
          </p:cNvSpPr>
          <p:nvPr>
            <p:ph type="title"/>
          </p:nvPr>
        </p:nvSpPr>
        <p:spPr>
          <a:xfrm>
            <a:off x="2100705" y="423110"/>
            <a:ext cx="6912768" cy="720080"/>
          </a:xfrm>
          <a:noFill/>
        </p:spPr>
        <p:txBody>
          <a:bodyPr>
            <a:norm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SISTEMA OBLIGATORIO DE CALIDAD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255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78470081"/>
              </p:ext>
            </p:extLst>
          </p:nvPr>
        </p:nvGraphicFramePr>
        <p:xfrm>
          <a:off x="1691680" y="2204864"/>
          <a:ext cx="5832648" cy="3936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/>
          <p:cNvSpPr/>
          <p:nvPr/>
        </p:nvSpPr>
        <p:spPr>
          <a:xfrm>
            <a:off x="1907704" y="6141545"/>
            <a:ext cx="4572000" cy="2405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CO" sz="900" b="1" dirty="0"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Autoevaluación SUH- Aseguramiento de la Calidad </a:t>
            </a:r>
            <a:endParaRPr lang="es-CO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149633" cy="243414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15816" y="159221"/>
            <a:ext cx="6192688" cy="1325563"/>
          </a:xfrm>
        </p:spPr>
        <p:txBody>
          <a:bodyPr>
            <a:normAutofit/>
          </a:bodyPr>
          <a:lstStyle/>
          <a:p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SISTEMA </a:t>
            </a:r>
            <a:r>
              <a:rPr lang="es-CO" sz="2800" b="1" dirty="0">
                <a:solidFill>
                  <a:schemeClr val="bg1"/>
                </a:solidFill>
                <a:latin typeface="+mn-lt"/>
              </a:rPr>
              <a:t>UNICO DE HABILITACIÓN</a:t>
            </a:r>
          </a:p>
        </p:txBody>
      </p:sp>
    </p:spTree>
    <p:extLst>
      <p:ext uri="{BB962C8B-B14F-4D97-AF65-F5344CB8AC3E}">
        <p14:creationId xmlns:p14="http://schemas.microsoft.com/office/powerpoint/2010/main" val="1036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" y="-99392"/>
            <a:ext cx="9149633" cy="243414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43808" y="188640"/>
            <a:ext cx="5184576" cy="1325563"/>
          </a:xfrm>
        </p:spPr>
        <p:txBody>
          <a:bodyPr>
            <a:norm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AUTOEVALUACIÓN </a:t>
            </a:r>
            <a:br>
              <a:rPr lang="es-CO" sz="2800" b="1" dirty="0" smtClean="0">
                <a:solidFill>
                  <a:schemeClr val="bg1"/>
                </a:solidFill>
                <a:latin typeface="+mn-lt"/>
              </a:rPr>
            </a:br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ESTANDARES </a:t>
            </a:r>
            <a:r>
              <a:rPr lang="es-CO" sz="2800" b="1" dirty="0">
                <a:solidFill>
                  <a:schemeClr val="bg1"/>
                </a:solidFill>
                <a:latin typeface="+mn-lt"/>
              </a:rPr>
              <a:t>DE </a:t>
            </a:r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ACREDITACIÓN 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205295"/>
              </p:ext>
            </p:extLst>
          </p:nvPr>
        </p:nvGraphicFramePr>
        <p:xfrm>
          <a:off x="659481" y="2310530"/>
          <a:ext cx="7886700" cy="3540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65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361562"/>
              </p:ext>
            </p:extLst>
          </p:nvPr>
        </p:nvGraphicFramePr>
        <p:xfrm>
          <a:off x="465720" y="2416233"/>
          <a:ext cx="4536504" cy="356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003512"/>
              </p:ext>
            </p:extLst>
          </p:nvPr>
        </p:nvGraphicFramePr>
        <p:xfrm>
          <a:off x="5148064" y="3573016"/>
          <a:ext cx="3600400" cy="1345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8774"/>
                <a:gridCol w="1381626"/>
              </a:tblGrid>
              <a:tr h="336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INDICADORES</a:t>
                      </a:r>
                      <a:endParaRPr lang="es-CO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TOTAL</a:t>
                      </a:r>
                      <a:endParaRPr lang="es-CO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336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Administrativo </a:t>
                      </a:r>
                      <a:endParaRPr lang="es-CO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160</a:t>
                      </a:r>
                      <a:endParaRPr lang="es-CO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336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Asistencial</a:t>
                      </a:r>
                      <a:endParaRPr lang="es-CO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200</a:t>
                      </a:r>
                      <a:endParaRPr lang="es-CO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336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TOTAL</a:t>
                      </a:r>
                      <a:endParaRPr lang="es-CO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360</a:t>
                      </a:r>
                      <a:endParaRPr lang="es-CO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149633" cy="243414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2733972" y="159221"/>
            <a:ext cx="59424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SISTEMA DE INFORMACIÓN</a:t>
            </a:r>
          </a:p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PARA LA CALIDAD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65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040969935"/>
              </p:ext>
            </p:extLst>
          </p:nvPr>
        </p:nvGraphicFramePr>
        <p:xfrm>
          <a:off x="1835696" y="2204864"/>
          <a:ext cx="4309001" cy="2285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2700376" y="3375609"/>
            <a:ext cx="773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prstClr val="black"/>
                </a:solidFill>
              </a:rPr>
              <a:t>2014</a:t>
            </a:r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836625256"/>
              </p:ext>
            </p:extLst>
          </p:nvPr>
        </p:nvGraphicFramePr>
        <p:xfrm>
          <a:off x="755576" y="3284983"/>
          <a:ext cx="7704855" cy="3528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Llamada rectangular redondeada 13"/>
          <p:cNvSpPr/>
          <p:nvPr/>
        </p:nvSpPr>
        <p:spPr>
          <a:xfrm rot="1556001">
            <a:off x="6070365" y="3434442"/>
            <a:ext cx="1508831" cy="1021184"/>
          </a:xfrm>
          <a:prstGeom prst="wedgeRoundRectCallout">
            <a:avLst>
              <a:gd name="adj1" fmla="val -25450"/>
              <a:gd name="adj2" fmla="val 95508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50" dirty="0"/>
              <a:t>Realizar Mapa de Riesgos por procesos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384"/>
            <a:ext cx="9149633" cy="2434148"/>
          </a:xfrm>
          <a:prstGeom prst="rect">
            <a:avLst/>
          </a:prstGeom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878588" cy="1325563"/>
          </a:xfrm>
        </p:spPr>
        <p:txBody>
          <a:bodyPr>
            <a:normAutofit/>
          </a:bodyPr>
          <a:lstStyle/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POLÍTICA DE SEGURIDAD DEL PACIENTE</a:t>
            </a:r>
            <a:endParaRPr lang="es-CO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946354" y="1913057"/>
            <a:ext cx="55587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 algn="ctr"/>
            <a:r>
              <a:rPr lang="es-ES_tradnl" sz="13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Evolución de Seguridad del Paciente en Hospital Universitario San José</a:t>
            </a:r>
          </a:p>
        </p:txBody>
      </p:sp>
    </p:spTree>
    <p:extLst>
      <p:ext uri="{BB962C8B-B14F-4D97-AF65-F5344CB8AC3E}">
        <p14:creationId xmlns:p14="http://schemas.microsoft.com/office/powerpoint/2010/main" val="42132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103130327"/>
              </p:ext>
            </p:extLst>
          </p:nvPr>
        </p:nvGraphicFramePr>
        <p:xfrm>
          <a:off x="1485900" y="2186862"/>
          <a:ext cx="6210690" cy="2034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628467166"/>
              </p:ext>
            </p:extLst>
          </p:nvPr>
        </p:nvGraphicFramePr>
        <p:xfrm>
          <a:off x="3491880" y="4635506"/>
          <a:ext cx="5313141" cy="2034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Rectángulo 7"/>
          <p:cNvSpPr/>
          <p:nvPr/>
        </p:nvSpPr>
        <p:spPr>
          <a:xfrm>
            <a:off x="3816304" y="4365104"/>
            <a:ext cx="4474224" cy="3113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O" sz="1200" b="1" dirty="0">
                <a:solidFill>
                  <a:schemeClr val="tx1"/>
                </a:solidFill>
                <a:latin typeface="+mj-lt"/>
              </a:rPr>
              <a:t>Lineamientos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771800" y="47667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900" b="1" dirty="0" smtClean="0">
                <a:solidFill>
                  <a:schemeClr val="bg1"/>
                </a:solidFill>
                <a:latin typeface="+mn-lt"/>
              </a:rPr>
              <a:t>POLÍTICA DE HUMANIZACIÓN</a:t>
            </a:r>
          </a:p>
          <a:p>
            <a:pPr algn="ctr"/>
            <a:r>
              <a:rPr lang="es-CO" altLang="es-CO" sz="2200" dirty="0" smtClean="0">
                <a:solidFill>
                  <a:schemeClr val="bg1"/>
                </a:solidFill>
              </a:rPr>
              <a:t>Resolución </a:t>
            </a:r>
            <a:r>
              <a:rPr lang="es-CO" altLang="es-CO" sz="2200" dirty="0">
                <a:solidFill>
                  <a:schemeClr val="bg1"/>
                </a:solidFill>
              </a:rPr>
              <a:t>número 0482/ 22 Julio de 2013</a:t>
            </a:r>
            <a:endParaRPr lang="es-CO" sz="22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51520" y="5013176"/>
            <a:ext cx="3168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altLang="es-CO" b="1" dirty="0"/>
              <a:t>Política de Humanización</a:t>
            </a:r>
            <a:r>
              <a:rPr lang="es-CO" altLang="es-CO" dirty="0"/>
              <a:t/>
            </a:r>
            <a:br>
              <a:rPr lang="es-CO" altLang="es-CO" dirty="0"/>
            </a:br>
            <a:r>
              <a:rPr lang="es-CO" altLang="es-CO" dirty="0"/>
              <a:t>enmarcada en los Derechos y </a:t>
            </a:r>
            <a:endParaRPr lang="es-CO" altLang="es-CO" dirty="0" smtClean="0"/>
          </a:p>
          <a:p>
            <a:r>
              <a:rPr lang="es-CO" altLang="es-CO" dirty="0" smtClean="0"/>
              <a:t>Deberes </a:t>
            </a:r>
            <a:r>
              <a:rPr lang="es-CO" altLang="es-CO" dirty="0"/>
              <a:t>de los pacientes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4875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619672" y="1776273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1000"/>
              </a:spcAft>
            </a:pPr>
            <a:r>
              <a:rPr lang="es-CO" b="1" dirty="0" smtClean="0">
                <a:solidFill>
                  <a:srgbClr val="0DAEFF"/>
                </a:solidFill>
              </a:rPr>
              <a:t>PRESUPUESTO INVERTIDO EN  ADQUISICIÓN DE EQUIPOS MÉDICOS</a:t>
            </a:r>
            <a:endParaRPr lang="es-CO" b="1" dirty="0">
              <a:solidFill>
                <a:srgbClr val="0DAEFF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3" y="-171400"/>
            <a:ext cx="9149633" cy="2434148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2627784" y="404664"/>
            <a:ext cx="5942484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MANTENER Y MEJORAR LA TECNOLOGÍA INSTITUCIONAL</a:t>
            </a:r>
            <a:endParaRPr lang="es-CO" altLang="es-CO" sz="28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552997"/>
              </p:ext>
            </p:extLst>
          </p:nvPr>
        </p:nvGraphicFramePr>
        <p:xfrm>
          <a:off x="1619672" y="2124843"/>
          <a:ext cx="6192688" cy="4171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0"/>
                <a:gridCol w="1008112"/>
                <a:gridCol w="1584176"/>
              </a:tblGrid>
              <a:tr h="2780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EQUIPO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CANTIDAD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COSTO TOTAL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DESFIBRILADOR BIFASICO CON MARCAPASO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$ 18.560.000,00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MONITORES DE SIGOS </a:t>
                      </a:r>
                      <a:r>
                        <a:rPr lang="es-CO" sz="1200" u="none" strike="noStrike" dirty="0" smtClean="0">
                          <a:effectLst/>
                        </a:rPr>
                        <a:t>VITALES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43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$ 336.168.000,00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CENTRALDE MONITOREO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2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$ 24.360.000,00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CAMAS ELECTRICAS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14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$ 201.376.000,00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MODULOS DE GASTO CARDIACO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$ 4.872.000,00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PULSOXIMETROS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$ 1.183.200,00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LAMPARA DE CALOR RADIANTE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$ 25.520.000,00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VENTILADORES CONVENCIONALES NEONATALES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$ 226.200.000,00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HUMIDIFICADORES SERVOCONTROLADOS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3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$ 27.840.000,00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>
                          <a:effectLst/>
                        </a:rPr>
                        <a:t>INCUBADORA DE TRANSPORTE NEONATAL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$ 47.908.000,00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BAÑO DE FLOTACION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$ 9.016.680,00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 dirty="0">
                          <a:effectLst/>
                        </a:rPr>
                        <a:t>MECHERO  BUSSEN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$ 394.400,00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200" u="none" strike="noStrike">
                          <a:effectLst/>
                        </a:rPr>
                        <a:t>BAÑO MARIA PARA CALENTAR LECHE HUMANA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>
                          <a:effectLst/>
                        </a:rPr>
                        <a:t>1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200" u="none" strike="noStrike" dirty="0">
                          <a:effectLst/>
                        </a:rPr>
                        <a:t>$ 3.712.000,00 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8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u="none" strike="noStrike" dirty="0">
                          <a:effectLst/>
                        </a:rPr>
                        <a:t>TOTAL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1" u="none" strike="noStrike" dirty="0">
                          <a:effectLst/>
                        </a:rPr>
                        <a:t>77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u="none" strike="noStrike" dirty="0">
                          <a:effectLst/>
                        </a:rPr>
                        <a:t>$ 927.110.280,00 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7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557807" y="4737468"/>
            <a:ext cx="2240280" cy="646331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effectLst>
                  <a:glow rad="1524000">
                    <a:srgbClr val="66CCFF">
                      <a:alpha val="40000"/>
                    </a:srgbClr>
                  </a:glow>
                </a:effectLst>
              </a:rPr>
              <a:t>5</a:t>
            </a:r>
            <a:r>
              <a:rPr lang="es-CO" b="1" dirty="0" smtClean="0">
                <a:solidFill>
                  <a:schemeClr val="bg1"/>
                </a:solidFill>
                <a:effectLst>
                  <a:glow rad="1524000">
                    <a:srgbClr val="66CCFF">
                      <a:alpha val="40000"/>
                    </a:srgbClr>
                  </a:glow>
                </a:effectLst>
              </a:rPr>
              <a:t> Camas</a:t>
            </a:r>
            <a:r>
              <a:rPr lang="es-CO" b="1" dirty="0" smtClean="0">
                <a:solidFill>
                  <a:schemeClr val="bg1"/>
                </a:solidFill>
              </a:rPr>
              <a:t> eléctricas</a:t>
            </a:r>
          </a:p>
          <a:p>
            <a:pPr algn="ctr"/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mafe\Desktop\equipos 2016\IMG_20170408_1523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26" y="3507741"/>
            <a:ext cx="3899497" cy="229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7"/>
          <p:cNvSpPr txBox="1"/>
          <p:nvPr/>
        </p:nvSpPr>
        <p:spPr>
          <a:xfrm>
            <a:off x="622780" y="3531771"/>
            <a:ext cx="2222973" cy="646331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chemeClr val="bg1"/>
                </a:solidFill>
              </a:rPr>
              <a:t>Monitores de signos </a:t>
            </a:r>
            <a:r>
              <a:rPr lang="es-CO" b="1" dirty="0">
                <a:solidFill>
                  <a:schemeClr val="bg1"/>
                </a:solidFill>
              </a:rPr>
              <a:t>v</a:t>
            </a:r>
            <a:r>
              <a:rPr lang="es-CO" b="1" dirty="0" smtClean="0">
                <a:solidFill>
                  <a:schemeClr val="bg1"/>
                </a:solidFill>
              </a:rPr>
              <a:t>itales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57807" y="251013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Apertura de nuevos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Servicios Asistenciales</a:t>
            </a:r>
            <a:endParaRPr lang="es-CO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9284"/>
            <a:ext cx="9149633" cy="2434148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436096" y="2219555"/>
            <a:ext cx="3096344" cy="50069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1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UNIDAD DE QUEMADOS ADULTOS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483768" y="260648"/>
            <a:ext cx="5942484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127327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Elipse"/>
          <p:cNvSpPr/>
          <p:nvPr/>
        </p:nvSpPr>
        <p:spPr>
          <a:xfrm>
            <a:off x="7994063" y="3902391"/>
            <a:ext cx="840956" cy="39070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 15  </a:t>
            </a:r>
            <a:r>
              <a:rPr lang="es-ES" sz="800" dirty="0" smtClean="0"/>
              <a:t>UCINT</a:t>
            </a:r>
            <a:endParaRPr lang="es-ES" sz="800" dirty="0"/>
          </a:p>
        </p:txBody>
      </p:sp>
      <p:sp>
        <p:nvSpPr>
          <p:cNvPr id="15" name="14 Elipse"/>
          <p:cNvSpPr/>
          <p:nvPr/>
        </p:nvSpPr>
        <p:spPr>
          <a:xfrm>
            <a:off x="8062705" y="5814565"/>
            <a:ext cx="775089" cy="350739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24  </a:t>
            </a:r>
            <a:r>
              <a:rPr lang="es-ES" sz="800" dirty="0" smtClean="0"/>
              <a:t>UCINT</a:t>
            </a:r>
            <a:endParaRPr lang="es-ES" sz="800" dirty="0"/>
          </a:p>
        </p:txBody>
      </p:sp>
      <p:sp>
        <p:nvSpPr>
          <p:cNvPr id="16" name="15 Rectángulo"/>
          <p:cNvSpPr/>
          <p:nvPr/>
        </p:nvSpPr>
        <p:spPr>
          <a:xfrm>
            <a:off x="8068306" y="3259542"/>
            <a:ext cx="608506" cy="215695"/>
          </a:xfrm>
          <a:prstGeom prst="rect">
            <a:avLst/>
          </a:prstGeom>
          <a:solidFill>
            <a:schemeClr val="accent2">
              <a:lumMod val="60000"/>
              <a:lumOff val="40000"/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Antes</a:t>
            </a:r>
            <a:endParaRPr lang="es-ES" sz="1200" dirty="0"/>
          </a:p>
        </p:txBody>
      </p:sp>
      <p:sp>
        <p:nvSpPr>
          <p:cNvPr id="19" name="18 Rectángulo"/>
          <p:cNvSpPr/>
          <p:nvPr/>
        </p:nvSpPr>
        <p:spPr>
          <a:xfrm>
            <a:off x="7884368" y="5229200"/>
            <a:ext cx="1148822" cy="187891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Actualmente</a:t>
            </a:r>
            <a:endParaRPr lang="es-ES" sz="1400" b="1" dirty="0"/>
          </a:p>
        </p:txBody>
      </p:sp>
      <p:sp>
        <p:nvSpPr>
          <p:cNvPr id="18" name="17 Flecha abajo"/>
          <p:cNvSpPr/>
          <p:nvPr/>
        </p:nvSpPr>
        <p:spPr>
          <a:xfrm>
            <a:off x="8264992" y="3691590"/>
            <a:ext cx="45719" cy="1295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abajo"/>
          <p:cNvSpPr/>
          <p:nvPr/>
        </p:nvSpPr>
        <p:spPr>
          <a:xfrm>
            <a:off x="8334619" y="5554928"/>
            <a:ext cx="58943" cy="73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C:\Users\mafe\Desktop\equipos 2016\IMG_20170408_152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39" y="2836728"/>
            <a:ext cx="2886283" cy="16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fe\Desktop\equipos 2016\IMG_20170408_152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840089"/>
            <a:ext cx="3026025" cy="159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afe\Desktop\equipos 2016\IMG_20170408_1530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60229"/>
            <a:ext cx="2621356" cy="13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afe\Desktop\equipos 2016\IMG_20170408_1530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04" y="4960229"/>
            <a:ext cx="2947531" cy="134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Rectángulo"/>
          <p:cNvSpPr/>
          <p:nvPr/>
        </p:nvSpPr>
        <p:spPr>
          <a:xfrm>
            <a:off x="2950858" y="4572997"/>
            <a:ext cx="3234418" cy="266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CENTRAL DE MONITORIA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856304" y="6378217"/>
            <a:ext cx="317169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</a:rPr>
              <a:t>MONITORES  DE SIGNOS VITALES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5274018" y="6360080"/>
            <a:ext cx="2394326" cy="377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</a:rPr>
              <a:t>CAMAS ELÈCTRICAS</a:t>
            </a:r>
            <a:endParaRPr lang="es-E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Elipse"/>
          <p:cNvSpPr/>
          <p:nvPr/>
        </p:nvSpPr>
        <p:spPr>
          <a:xfrm>
            <a:off x="466876" y="6381328"/>
            <a:ext cx="563455" cy="3565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 smtClean="0"/>
              <a:t>24</a:t>
            </a:r>
            <a:endParaRPr lang="es-ES" sz="1000" b="1" dirty="0"/>
          </a:p>
        </p:txBody>
      </p:sp>
      <p:sp>
        <p:nvSpPr>
          <p:cNvPr id="23" name="22 Elipse"/>
          <p:cNvSpPr/>
          <p:nvPr/>
        </p:nvSpPr>
        <p:spPr>
          <a:xfrm>
            <a:off x="5058617" y="6391238"/>
            <a:ext cx="563455" cy="3565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/>
              <a:t>9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9" y="-85268"/>
            <a:ext cx="9149633" cy="2449400"/>
          </a:xfrm>
          <a:prstGeom prst="rect">
            <a:avLst/>
          </a:prstGeom>
        </p:spPr>
      </p:pic>
      <p:sp>
        <p:nvSpPr>
          <p:cNvPr id="27" name="Título 1"/>
          <p:cNvSpPr txBox="1">
            <a:spLocks/>
          </p:cNvSpPr>
          <p:nvPr/>
        </p:nvSpPr>
        <p:spPr>
          <a:xfrm>
            <a:off x="2173074" y="2120822"/>
            <a:ext cx="4789986" cy="4777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1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UNIDAD DE CUIDADOS INTERMEDIOS ADULTOS</a:t>
            </a:r>
          </a:p>
        </p:txBody>
      </p:sp>
      <p:sp>
        <p:nvSpPr>
          <p:cNvPr id="29" name="Título 1"/>
          <p:cNvSpPr txBox="1">
            <a:spLocks/>
          </p:cNvSpPr>
          <p:nvPr/>
        </p:nvSpPr>
        <p:spPr>
          <a:xfrm>
            <a:off x="2483768" y="260648"/>
            <a:ext cx="5942484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404495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1040268" y="6165304"/>
            <a:ext cx="3171692" cy="4572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INCUBADORA DE TRANSPORTE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5394730" y="6237312"/>
            <a:ext cx="3065702" cy="3778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CUNA DE CALOR RADIANTE</a:t>
            </a:r>
            <a:endParaRPr lang="es-ES" sz="1600" b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mafe\Desktop\equipos 2016\IMG_20170408_1439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228062"/>
            <a:ext cx="3766180" cy="280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fe\Desktop\equipos 2016\IMG_20170408_1454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811" y="3228062"/>
            <a:ext cx="3410629" cy="280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Elipse"/>
          <p:cNvSpPr/>
          <p:nvPr/>
        </p:nvSpPr>
        <p:spPr>
          <a:xfrm>
            <a:off x="688261" y="6259755"/>
            <a:ext cx="216024" cy="268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27" name="26 Elipse"/>
          <p:cNvSpPr/>
          <p:nvPr/>
        </p:nvSpPr>
        <p:spPr>
          <a:xfrm>
            <a:off x="5114077" y="6330796"/>
            <a:ext cx="216024" cy="268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1325277" y="2609410"/>
            <a:ext cx="2160240" cy="33624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AMBULANCIA</a:t>
            </a:r>
            <a:endParaRPr lang="es-ES" b="1" dirty="0"/>
          </a:p>
        </p:txBody>
      </p:sp>
      <p:sp>
        <p:nvSpPr>
          <p:cNvPr id="29" name="28 Rectángulo"/>
          <p:cNvSpPr/>
          <p:nvPr/>
        </p:nvSpPr>
        <p:spPr>
          <a:xfrm>
            <a:off x="5719803" y="2593178"/>
            <a:ext cx="2160240" cy="33624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UCI NEONATOS</a:t>
            </a:r>
            <a:endParaRPr lang="es-ES" b="1" dirty="0"/>
          </a:p>
        </p:txBody>
      </p:sp>
      <p:sp>
        <p:nvSpPr>
          <p:cNvPr id="11" name="Rectángulo 7"/>
          <p:cNvSpPr/>
          <p:nvPr/>
        </p:nvSpPr>
        <p:spPr>
          <a:xfrm>
            <a:off x="1187624" y="1988840"/>
            <a:ext cx="7056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</a:rPr>
              <a:t>Mejorando procedimientos con seguridad y eficiencia en equipos. </a:t>
            </a:r>
            <a:endParaRPr lang="es-CO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3300"/>
            <a:ext cx="9149633" cy="2434148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483768" y="260648"/>
            <a:ext cx="5942484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20569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504981" y="6309320"/>
            <a:ext cx="2122804" cy="4572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VENTILADORES MECANICOS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3326099" y="6309320"/>
            <a:ext cx="2109997" cy="3778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DESFIBRILADOR</a:t>
            </a:r>
            <a:endParaRPr lang="es-ES" sz="1600" b="1" dirty="0">
              <a:solidFill>
                <a:prstClr val="white"/>
              </a:solidFill>
            </a:endParaRPr>
          </a:p>
        </p:txBody>
      </p:sp>
      <p:pic>
        <p:nvPicPr>
          <p:cNvPr id="3076" name="Picture 4" descr="C:\Users\mafe\Desktop\equipos 2016\IMG_20170408_1454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80797"/>
            <a:ext cx="2240281" cy="285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afe\Desktop\equipos 2016\IMG_20170408_1518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68" y="3276353"/>
            <a:ext cx="2088232" cy="286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mafe\Desktop\equipos 2016\IMG_20170408_1555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88" y="3259225"/>
            <a:ext cx="2939584" cy="28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Rectángulo"/>
          <p:cNvSpPr/>
          <p:nvPr/>
        </p:nvSpPr>
        <p:spPr>
          <a:xfrm>
            <a:off x="6422443" y="6309320"/>
            <a:ext cx="2109997" cy="3778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BAÑO DE FLOTACION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95536" y="2593635"/>
            <a:ext cx="2211741" cy="42232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 smtClean="0"/>
          </a:p>
          <a:p>
            <a:pPr algn="ctr"/>
            <a:r>
              <a:rPr lang="es-ES" b="1" dirty="0" smtClean="0"/>
              <a:t>UCI NEONATOS</a:t>
            </a:r>
          </a:p>
          <a:p>
            <a:pPr algn="ctr"/>
            <a:endParaRPr lang="es-ES" b="1" dirty="0"/>
          </a:p>
        </p:txBody>
      </p:sp>
      <p:sp>
        <p:nvSpPr>
          <p:cNvPr id="16" name="15 Rectángulo"/>
          <p:cNvSpPr/>
          <p:nvPr/>
        </p:nvSpPr>
        <p:spPr>
          <a:xfrm>
            <a:off x="3201280" y="2608757"/>
            <a:ext cx="2162808" cy="40478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MEDICO QUIRÚRGICAS</a:t>
            </a:r>
            <a:endParaRPr lang="es-ES" sz="1600" b="1" dirty="0"/>
          </a:p>
        </p:txBody>
      </p:sp>
      <p:sp>
        <p:nvSpPr>
          <p:cNvPr id="17" name="16 Rectángulo"/>
          <p:cNvSpPr/>
          <p:nvPr/>
        </p:nvSpPr>
        <p:spPr>
          <a:xfrm>
            <a:off x="6372199" y="2608757"/>
            <a:ext cx="1872209" cy="41139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PATOLOGÍA</a:t>
            </a:r>
            <a:endParaRPr lang="es-ES" b="1" dirty="0"/>
          </a:p>
        </p:txBody>
      </p:sp>
      <p:sp>
        <p:nvSpPr>
          <p:cNvPr id="4" name="3 Elipse"/>
          <p:cNvSpPr/>
          <p:nvPr/>
        </p:nvSpPr>
        <p:spPr>
          <a:xfrm>
            <a:off x="125001" y="6376394"/>
            <a:ext cx="289465" cy="243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20" name="19 Elipse"/>
          <p:cNvSpPr/>
          <p:nvPr/>
        </p:nvSpPr>
        <p:spPr>
          <a:xfrm>
            <a:off x="6153400" y="6367268"/>
            <a:ext cx="216024" cy="2801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21" name="20 Elipse"/>
          <p:cNvSpPr/>
          <p:nvPr/>
        </p:nvSpPr>
        <p:spPr>
          <a:xfrm>
            <a:off x="3013409" y="6382253"/>
            <a:ext cx="269857" cy="213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5" name="Rectángulo 7"/>
          <p:cNvSpPr/>
          <p:nvPr/>
        </p:nvSpPr>
        <p:spPr>
          <a:xfrm>
            <a:off x="1043608" y="2204864"/>
            <a:ext cx="7056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</a:rPr>
              <a:t>Mejorando procedimientos con seguridad y eficiencia en equipos. </a:t>
            </a:r>
            <a:endParaRPr lang="es-CO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9" name="Título 1"/>
          <p:cNvSpPr txBox="1">
            <a:spLocks/>
          </p:cNvSpPr>
          <p:nvPr/>
        </p:nvSpPr>
        <p:spPr>
          <a:xfrm>
            <a:off x="2699792" y="620688"/>
            <a:ext cx="5942484" cy="792088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300" b="1" dirty="0" smtClean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417689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"/>
          <p:cNvSpPr/>
          <p:nvPr/>
        </p:nvSpPr>
        <p:spPr>
          <a:xfrm>
            <a:off x="610217" y="6237312"/>
            <a:ext cx="2122804" cy="4572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MONITOR DE SIGNOS VITALES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3491433" y="6237312"/>
            <a:ext cx="2304703" cy="4572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prstClr val="white"/>
                </a:solidFill>
              </a:rPr>
              <a:t>BAÑO MARIA (Para Calentar leche humana)</a:t>
            </a:r>
            <a:endParaRPr lang="es-ES" sz="1200" b="1" dirty="0">
              <a:solidFill>
                <a:prstClr val="white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566459" y="6237312"/>
            <a:ext cx="2109997" cy="4572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MONITOR DE SIGNOS VITALES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2185" y="2348013"/>
            <a:ext cx="2192036" cy="36391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QUEMADOS PEDIATRÍA</a:t>
            </a:r>
            <a:endParaRPr lang="es-ES" sz="1600" b="1" dirty="0"/>
          </a:p>
        </p:txBody>
      </p:sp>
      <p:sp>
        <p:nvSpPr>
          <p:cNvPr id="16" name="15 Rectángulo"/>
          <p:cNvSpPr/>
          <p:nvPr/>
        </p:nvSpPr>
        <p:spPr>
          <a:xfrm>
            <a:off x="3354709" y="2348013"/>
            <a:ext cx="2333886" cy="36391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BANCO DE LECHE</a:t>
            </a:r>
            <a:endParaRPr lang="es-ES" sz="1600" b="1" dirty="0"/>
          </a:p>
        </p:txBody>
      </p:sp>
      <p:sp>
        <p:nvSpPr>
          <p:cNvPr id="17" name="16 Rectángulo"/>
          <p:cNvSpPr/>
          <p:nvPr/>
        </p:nvSpPr>
        <p:spPr>
          <a:xfrm>
            <a:off x="6336196" y="2354301"/>
            <a:ext cx="2268252" cy="36391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URGENCIAS ADULTOS</a:t>
            </a:r>
            <a:endParaRPr lang="es-ES" b="1" dirty="0"/>
          </a:p>
        </p:txBody>
      </p:sp>
      <p:sp>
        <p:nvSpPr>
          <p:cNvPr id="4" name="3 Elipse"/>
          <p:cNvSpPr/>
          <p:nvPr/>
        </p:nvSpPr>
        <p:spPr>
          <a:xfrm>
            <a:off x="251520" y="6335948"/>
            <a:ext cx="289465" cy="243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7</a:t>
            </a:r>
          </a:p>
        </p:txBody>
      </p:sp>
      <p:sp>
        <p:nvSpPr>
          <p:cNvPr id="20" name="19 Elipse"/>
          <p:cNvSpPr/>
          <p:nvPr/>
        </p:nvSpPr>
        <p:spPr>
          <a:xfrm>
            <a:off x="6300192" y="6317696"/>
            <a:ext cx="216024" cy="2801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21" name="20 Elipse"/>
          <p:cNvSpPr/>
          <p:nvPr/>
        </p:nvSpPr>
        <p:spPr>
          <a:xfrm>
            <a:off x="3185548" y="6335451"/>
            <a:ext cx="269857" cy="213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pic>
        <p:nvPicPr>
          <p:cNvPr id="5122" name="Picture 2" descr="C:\Users\mafe\Desktop\equipos 2016\IMG_20170408_144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877870"/>
            <a:ext cx="2556284" cy="32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afe\Desktop\equipos 2016\IMG_20170408_1446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97" y="2877871"/>
            <a:ext cx="2534011" cy="32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afe\Desktop\equipos 2016\IMG_20170408_1545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939" y="2877871"/>
            <a:ext cx="2463664" cy="32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8" name="Título 1"/>
          <p:cNvSpPr txBox="1">
            <a:spLocks/>
          </p:cNvSpPr>
          <p:nvPr/>
        </p:nvSpPr>
        <p:spPr>
          <a:xfrm>
            <a:off x="2973078" y="548680"/>
            <a:ext cx="5942484" cy="792088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300" b="1" dirty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25175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95536" y="2308810"/>
            <a:ext cx="86127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1000"/>
              </a:spcAft>
            </a:pPr>
            <a:r>
              <a:rPr lang="es-CO" sz="2000" b="1" dirty="0" smtClean="0">
                <a:solidFill>
                  <a:schemeClr val="accent1">
                    <a:lumMod val="75000"/>
                  </a:schemeClr>
                </a:solidFill>
              </a:rPr>
              <a:t>Donación Equipos Médicos de tratamiento y rehabilitación- área de Fisioterapia </a:t>
            </a:r>
            <a:endParaRPr lang="es-CO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661510" y="6279482"/>
            <a:ext cx="2122804" cy="37780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COMBO INTELECT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3614131" y="6279483"/>
            <a:ext cx="2109997" cy="3778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prstClr val="white"/>
                </a:solidFill>
              </a:rPr>
              <a:t>LASER INTELECT MOBILE</a:t>
            </a:r>
            <a:endParaRPr lang="es-ES" sz="1400" b="1" dirty="0">
              <a:solidFill>
                <a:prstClr val="white"/>
              </a:solidFill>
            </a:endParaRPr>
          </a:p>
        </p:txBody>
      </p:sp>
      <p:sp>
        <p:nvSpPr>
          <p:cNvPr id="23" name="Rectángulo 7"/>
          <p:cNvSpPr/>
          <p:nvPr/>
        </p:nvSpPr>
        <p:spPr>
          <a:xfrm>
            <a:off x="1070718" y="2498195"/>
            <a:ext cx="7056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6506247" y="6279481"/>
            <a:ext cx="2109997" cy="37780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HIDROCOLLACTOR</a:t>
            </a:r>
            <a:endParaRPr lang="es-ES" sz="1600" b="1" dirty="0">
              <a:solidFill>
                <a:prstClr val="white"/>
              </a:solidFill>
            </a:endParaRPr>
          </a:p>
        </p:txBody>
      </p:sp>
      <p:sp>
        <p:nvSpPr>
          <p:cNvPr id="4" name="3 Elipse"/>
          <p:cNvSpPr/>
          <p:nvPr/>
        </p:nvSpPr>
        <p:spPr>
          <a:xfrm>
            <a:off x="302813" y="6335948"/>
            <a:ext cx="289465" cy="243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20" name="19 Elipse"/>
          <p:cNvSpPr/>
          <p:nvPr/>
        </p:nvSpPr>
        <p:spPr>
          <a:xfrm>
            <a:off x="6156176" y="6317696"/>
            <a:ext cx="216024" cy="2801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1</a:t>
            </a:r>
          </a:p>
        </p:txBody>
      </p:sp>
      <p:sp>
        <p:nvSpPr>
          <p:cNvPr id="21" name="20 Elipse"/>
          <p:cNvSpPr/>
          <p:nvPr/>
        </p:nvSpPr>
        <p:spPr>
          <a:xfrm>
            <a:off x="3218063" y="6335451"/>
            <a:ext cx="269857" cy="213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6" y="2924944"/>
            <a:ext cx="2283718" cy="30961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067" y="2924944"/>
            <a:ext cx="2531061" cy="309610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2924945"/>
            <a:ext cx="2680037" cy="3096108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4006814" y="1822478"/>
            <a:ext cx="1918181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 smtClean="0"/>
              <a:t>Organización Internacional Para Las Migraciones</a:t>
            </a:r>
            <a:endParaRPr lang="es-CO" sz="1000" b="1" dirty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8" name="Título 1"/>
          <p:cNvSpPr txBox="1">
            <a:spLocks/>
          </p:cNvSpPr>
          <p:nvPr/>
        </p:nvSpPr>
        <p:spPr>
          <a:xfrm>
            <a:off x="2973078" y="434781"/>
            <a:ext cx="5942484" cy="792088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5300" b="1" dirty="0">
                <a:solidFill>
                  <a:schemeClr val="bg1"/>
                </a:solidFill>
                <a:latin typeface="+mn-lt"/>
              </a:rPr>
              <a:t>ADQUIRIMOS Y RENOVAMOS TECNOLOGÍA EN EQUIPOS MÉDICOS</a:t>
            </a:r>
          </a:p>
        </p:txBody>
      </p:sp>
    </p:spTree>
    <p:extLst>
      <p:ext uri="{BB962C8B-B14F-4D97-AF65-F5344CB8AC3E}">
        <p14:creationId xmlns:p14="http://schemas.microsoft.com/office/powerpoint/2010/main" val="10536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3" y="0"/>
            <a:ext cx="9149633" cy="2434148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2699792" y="692696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ADECUAMOS NUESTRA PLANTA FÍSICA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15388"/>
              </p:ext>
            </p:extLst>
          </p:nvPr>
        </p:nvGraphicFramePr>
        <p:xfrm>
          <a:off x="467544" y="2608044"/>
          <a:ext cx="4608512" cy="3557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4202"/>
                <a:gridCol w="2784310"/>
              </a:tblGrid>
              <a:tr h="29600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ADECUACIONES</a:t>
                      </a:r>
                      <a:r>
                        <a:rPr lang="es-CO" sz="1600" b="1" i="0" u="none" strike="noStrike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s-CO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u="none" strike="noStrike" dirty="0" smtClean="0">
                          <a:effectLst/>
                        </a:rPr>
                        <a:t>VALOR</a:t>
                      </a:r>
                      <a:endParaRPr lang="es-CO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82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</a:rPr>
                        <a:t>SOTANO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</a:rPr>
                        <a:t>$ 24.994.154,08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PRIMER PISO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$ 335.907.863,81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43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SEGUNDO PISO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$ 41.157.685,48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18242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</a:rPr>
                        <a:t>TERCER PISO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</a:rPr>
                        <a:t>$ 4.171.321,38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7400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CUARTO PISO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</a:rPr>
                        <a:t>$ 4.575.561,18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QUINTO PISO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</a:rPr>
                        <a:t>$ 7.473.026,50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>
                          <a:effectLst/>
                        </a:rPr>
                        <a:t>VARIOS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</a:rPr>
                        <a:t>$ 41.748.753,32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356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u="none" strike="noStrike" dirty="0">
                          <a:effectLst/>
                        </a:rPr>
                        <a:t>TOTAL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u="none" strike="noStrike" dirty="0">
                          <a:effectLst/>
                        </a:rPr>
                        <a:t>$ 460.028.365,75 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9" name="Imagen 8" descr="D:\FOTOS MANTENIMIENTO-2016\IMG_467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422204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D:\FOTOS MANTENIMIENTO-2016\IMG_46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73953"/>
            <a:ext cx="3422204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719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771800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  <p:graphicFrame>
        <p:nvGraphicFramePr>
          <p:cNvPr id="6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650755"/>
              </p:ext>
            </p:extLst>
          </p:nvPr>
        </p:nvGraphicFramePr>
        <p:xfrm>
          <a:off x="978259" y="2678110"/>
          <a:ext cx="7211144" cy="3556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3 Rectángulo redondeado"/>
          <p:cNvSpPr/>
          <p:nvPr/>
        </p:nvSpPr>
        <p:spPr>
          <a:xfrm>
            <a:off x="1691680" y="1946192"/>
            <a:ext cx="5562600" cy="550962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Índice de Riesgos 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896100" y="5013176"/>
            <a:ext cx="1293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b="1" dirty="0" smtClean="0">
                <a:solidFill>
                  <a:srgbClr val="00B050"/>
                </a:solidFill>
              </a:rPr>
              <a:t>Sin </a:t>
            </a:r>
            <a:r>
              <a:rPr lang="es-CO" b="1" dirty="0">
                <a:solidFill>
                  <a:srgbClr val="00B050"/>
                </a:solidFill>
              </a:rPr>
              <a:t>Riesgos </a:t>
            </a:r>
          </a:p>
        </p:txBody>
      </p:sp>
    </p:spTree>
    <p:extLst>
      <p:ext uri="{BB962C8B-B14F-4D97-AF65-F5344CB8AC3E}">
        <p14:creationId xmlns:p14="http://schemas.microsoft.com/office/powerpoint/2010/main" val="278176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683568" y="1621249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dirty="0"/>
          </a:p>
        </p:txBody>
      </p:sp>
      <p:sp>
        <p:nvSpPr>
          <p:cNvPr id="12" name="Rectángulo 11"/>
          <p:cNvSpPr/>
          <p:nvPr/>
        </p:nvSpPr>
        <p:spPr>
          <a:xfrm>
            <a:off x="3347864" y="1908121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1000"/>
              </a:spcAft>
            </a:pPr>
            <a:r>
              <a:rPr lang="es-CO" sz="3200" b="1" dirty="0" smtClean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Balance general</a:t>
            </a:r>
            <a:endParaRPr lang="es-CO" sz="32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530699" y="616530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7030A0"/>
                </a:solidFill>
              </a:rPr>
              <a:t>Valores en millones</a:t>
            </a:r>
            <a:endParaRPr lang="es-CO" dirty="0">
              <a:solidFill>
                <a:srgbClr val="7030A0"/>
              </a:solidFill>
            </a:endParaRPr>
          </a:p>
        </p:txBody>
      </p:sp>
      <p:graphicFrame>
        <p:nvGraphicFramePr>
          <p:cNvPr id="16" name="2 Gráfico"/>
          <p:cNvGraphicFramePr/>
          <p:nvPr>
            <p:extLst>
              <p:ext uri="{D42A27DB-BD31-4B8C-83A1-F6EECF244321}">
                <p14:modId xmlns:p14="http://schemas.microsoft.com/office/powerpoint/2010/main" val="3623351394"/>
              </p:ext>
            </p:extLst>
          </p:nvPr>
        </p:nvGraphicFramePr>
        <p:xfrm>
          <a:off x="367009" y="2516088"/>
          <a:ext cx="2592288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5 Gráfico"/>
          <p:cNvGraphicFramePr/>
          <p:nvPr>
            <p:extLst>
              <p:ext uri="{D42A27DB-BD31-4B8C-83A1-F6EECF244321}">
                <p14:modId xmlns:p14="http://schemas.microsoft.com/office/powerpoint/2010/main" val="1834668902"/>
              </p:ext>
            </p:extLst>
          </p:nvPr>
        </p:nvGraphicFramePr>
        <p:xfrm>
          <a:off x="3160575" y="3334811"/>
          <a:ext cx="2880320" cy="2594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6 Gráfico"/>
          <p:cNvGraphicFramePr/>
          <p:nvPr>
            <p:extLst>
              <p:ext uri="{D42A27DB-BD31-4B8C-83A1-F6EECF244321}">
                <p14:modId xmlns:p14="http://schemas.microsoft.com/office/powerpoint/2010/main" val="3810141631"/>
              </p:ext>
            </p:extLst>
          </p:nvPr>
        </p:nvGraphicFramePr>
        <p:xfrm>
          <a:off x="6246440" y="2552015"/>
          <a:ext cx="257403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973078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4716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39952" y="2067843"/>
            <a:ext cx="1656184" cy="706090"/>
          </a:xfrm>
          <a:solidFill>
            <a:schemeClr val="accent5"/>
          </a:solidFill>
        </p:spPr>
        <p:txBody>
          <a:bodyPr>
            <a:normAutofit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Pasivo</a:t>
            </a:r>
            <a:endParaRPr lang="es-CO" dirty="0">
              <a:solidFill>
                <a:schemeClr val="bg1"/>
              </a:solidFill>
            </a:endParaRPr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563851"/>
              </p:ext>
            </p:extLst>
          </p:nvPr>
        </p:nvGraphicFramePr>
        <p:xfrm>
          <a:off x="717215" y="2773933"/>
          <a:ext cx="7715200" cy="3917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843808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269633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814042"/>
              </p:ext>
            </p:extLst>
          </p:nvPr>
        </p:nvGraphicFramePr>
        <p:xfrm>
          <a:off x="4566996" y="4221086"/>
          <a:ext cx="4271459" cy="2336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902"/>
                <a:gridCol w="1172557"/>
              </a:tblGrid>
              <a:tr h="36223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Cuenta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Valor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3663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Obligaciones Financieras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669,00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843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Cuentas por pagar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 dirty="0">
                          <a:effectLst/>
                        </a:rPr>
                        <a:t>7.327,00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32588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 dirty="0">
                          <a:effectLst/>
                        </a:rPr>
                        <a:t>Obligaciones Laborales y Seguridad Social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667,00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843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Pasivos estimados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4.161,00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843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u="none" strike="noStrike">
                          <a:effectLst/>
                        </a:rPr>
                        <a:t>Otros Pasivos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O" sz="1200" u="none" strike="noStrike">
                          <a:effectLst/>
                        </a:rPr>
                        <a:t>541,00</a:t>
                      </a:r>
                      <a:endParaRPr lang="es-CO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223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Total Pasivos 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u="none" strike="noStrike" dirty="0">
                          <a:effectLst/>
                        </a:rPr>
                        <a:t>13.365,00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419050"/>
              </p:ext>
            </p:extLst>
          </p:nvPr>
        </p:nvGraphicFramePr>
        <p:xfrm>
          <a:off x="-2" y="2996952"/>
          <a:ext cx="5436097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3 Rectángulo redondeado"/>
          <p:cNvSpPr/>
          <p:nvPr/>
        </p:nvSpPr>
        <p:spPr>
          <a:xfrm>
            <a:off x="2051720" y="2204864"/>
            <a:ext cx="5562600" cy="550962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Composición de los Pasivos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2699792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413127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2555776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PRODUCCIÓN</a:t>
            </a:r>
          </a:p>
        </p:txBody>
      </p:sp>
      <p:sp>
        <p:nvSpPr>
          <p:cNvPr id="5" name="3 Rectángulo redondeado"/>
          <p:cNvSpPr/>
          <p:nvPr/>
        </p:nvSpPr>
        <p:spPr>
          <a:xfrm>
            <a:off x="1760087" y="1985749"/>
            <a:ext cx="6768752" cy="570177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err="1">
                <a:solidFill>
                  <a:schemeClr val="bg1"/>
                </a:solidFill>
              </a:rPr>
              <a:t>Consulta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de </a:t>
            </a:r>
            <a:r>
              <a:rPr lang="en-US" sz="2400" dirty="0" err="1" smtClean="0">
                <a:solidFill>
                  <a:schemeClr val="bg1"/>
                </a:solidFill>
              </a:rPr>
              <a:t>Medicina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Especializada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Ambulatoria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984883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8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627784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PRODUCCIÓN</a:t>
            </a:r>
          </a:p>
        </p:txBody>
      </p:sp>
      <p:sp>
        <p:nvSpPr>
          <p:cNvPr id="6" name="3 Rectángulo redondeado"/>
          <p:cNvSpPr/>
          <p:nvPr/>
        </p:nvSpPr>
        <p:spPr>
          <a:xfrm>
            <a:off x="3275856" y="2132855"/>
            <a:ext cx="2880320" cy="520047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 err="1">
                <a:solidFill>
                  <a:schemeClr val="bg1"/>
                </a:solidFill>
              </a:rPr>
              <a:t>Cirugías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721" y="3058410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4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771800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PRODUCCIÓN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793515" y="1988840"/>
            <a:ext cx="5562600" cy="432048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 err="1">
                <a:solidFill>
                  <a:schemeClr val="bg1"/>
                </a:solidFill>
              </a:rPr>
              <a:t>Egresos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Hospitalización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520" y="3045172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78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475656" y="1943544"/>
            <a:ext cx="6084168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Comportamiento de la Facturación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57276"/>
            <a:ext cx="9149633" cy="243414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FACTURACIÓN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076332" y="2447600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023727"/>
              </p:ext>
            </p:extLst>
          </p:nvPr>
        </p:nvGraphicFramePr>
        <p:xfrm>
          <a:off x="1187624" y="2864549"/>
          <a:ext cx="6552728" cy="337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109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339752" y="2204864"/>
            <a:ext cx="4392488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Recaudo 2016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633" cy="243414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555776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577017"/>
              </p:ext>
            </p:extLst>
          </p:nvPr>
        </p:nvGraphicFramePr>
        <p:xfrm>
          <a:off x="1020373" y="2858059"/>
          <a:ext cx="7108886" cy="333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6084168" y="2791566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</p:spTree>
    <p:extLst>
      <p:ext uri="{BB962C8B-B14F-4D97-AF65-F5344CB8AC3E}">
        <p14:creationId xmlns:p14="http://schemas.microsoft.com/office/powerpoint/2010/main" val="298938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921790"/>
              </p:ext>
            </p:extLst>
          </p:nvPr>
        </p:nvGraphicFramePr>
        <p:xfrm>
          <a:off x="628650" y="2390030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3 Rectángulo redondeado"/>
          <p:cNvSpPr/>
          <p:nvPr/>
        </p:nvSpPr>
        <p:spPr>
          <a:xfrm>
            <a:off x="1637928" y="2138002"/>
            <a:ext cx="5868144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Mecanismos de Recaudo Cartera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209928" y="2647865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</p:spTree>
    <p:extLst>
      <p:ext uri="{BB962C8B-B14F-4D97-AF65-F5344CB8AC3E}">
        <p14:creationId xmlns:p14="http://schemas.microsoft.com/office/powerpoint/2010/main" val="15205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673696" y="2204864"/>
            <a:ext cx="5562600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Reconocimientos vs Recaudo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633" cy="2434148"/>
          </a:xfrm>
          <a:prstGeom prst="rect">
            <a:avLst/>
          </a:prstGeom>
        </p:spPr>
      </p:pic>
      <p:graphicFrame>
        <p:nvGraphicFramePr>
          <p:cNvPr id="7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614969"/>
              </p:ext>
            </p:extLst>
          </p:nvPr>
        </p:nvGraphicFramePr>
        <p:xfrm>
          <a:off x="756536" y="2864519"/>
          <a:ext cx="7396919" cy="383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6084168" y="2741408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371103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259632" y="2312876"/>
            <a:ext cx="6498704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Reconocimientos vs Recaudo Vigencia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graphicFrame>
        <p:nvGraphicFramePr>
          <p:cNvPr id="7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605404"/>
              </p:ext>
            </p:extLst>
          </p:nvPr>
        </p:nvGraphicFramePr>
        <p:xfrm>
          <a:off x="1115616" y="3033525"/>
          <a:ext cx="6895678" cy="3547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6084168" y="2786775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6676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745704" y="2204864"/>
            <a:ext cx="5562600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Recaudo vs Compromisos 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825036"/>
              </p:ext>
            </p:extLst>
          </p:nvPr>
        </p:nvGraphicFramePr>
        <p:xfrm>
          <a:off x="1115616" y="2996952"/>
          <a:ext cx="691276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6156176" y="2786775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215707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296144" y="2348880"/>
            <a:ext cx="6876256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Ejecución Presupuestal de Ingresos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graphicFrame>
        <p:nvGraphicFramePr>
          <p:cNvPr id="7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539091"/>
              </p:ext>
            </p:extLst>
          </p:nvPr>
        </p:nvGraphicFramePr>
        <p:xfrm>
          <a:off x="1115616" y="3164945"/>
          <a:ext cx="734481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859"/>
                <a:gridCol w="1267341"/>
                <a:gridCol w="1655629"/>
                <a:gridCol w="1023230"/>
                <a:gridCol w="1461757"/>
              </a:tblGrid>
              <a:tr h="370840">
                <a:tc>
                  <a:txBody>
                    <a:bodyPr/>
                    <a:lstStyle/>
                    <a:p>
                      <a:r>
                        <a:rPr lang="es-CO" sz="1600" dirty="0" smtClean="0"/>
                        <a:t>       Concepto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Presupuesto</a:t>
                      </a:r>
                      <a:r>
                        <a:rPr lang="es-CO" sz="1600" baseline="0" dirty="0" smtClean="0"/>
                        <a:t> </a:t>
                      </a:r>
                      <a:r>
                        <a:rPr lang="es-CO" sz="1600" dirty="0" smtClean="0"/>
                        <a:t>definitivo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 smtClean="0"/>
                        <a:t>Reconocimiento 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600" dirty="0" smtClean="0"/>
                        <a:t>Recaudo </a:t>
                      </a:r>
                      <a:endParaRPr lang="es-C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 smtClean="0"/>
                        <a:t>Porcentaje</a:t>
                      </a:r>
                      <a:r>
                        <a:rPr lang="es-CO" sz="1600" baseline="0" dirty="0" smtClean="0"/>
                        <a:t> de ejecución </a:t>
                      </a:r>
                      <a:endParaRPr lang="es-CO" sz="1600" dirty="0"/>
                    </a:p>
                  </a:txBody>
                  <a:tcPr/>
                </a:tc>
              </a:tr>
              <a:tr h="143232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 smtClean="0"/>
                        <a:t>TOTAL</a:t>
                      </a:r>
                      <a:endParaRPr lang="es-CO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600" b="1" dirty="0" smtClean="0">
                          <a:effectLst/>
                          <a:latin typeface="Calibri" panose="020F0502020204030204" pitchFamily="34" charset="0"/>
                        </a:rPr>
                        <a:t>98.377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600" b="1" dirty="0" smtClean="0">
                          <a:effectLst/>
                          <a:latin typeface="Calibri" panose="020F0502020204030204" pitchFamily="34" charset="0"/>
                        </a:rPr>
                        <a:t>173.937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600" b="1" dirty="0" smtClean="0">
                          <a:effectLst/>
                          <a:latin typeface="Calibri" panose="020F0502020204030204" pitchFamily="34" charset="0"/>
                        </a:rPr>
                        <a:t>95.170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1600" b="1" dirty="0" smtClean="0">
                          <a:effectLst/>
                          <a:latin typeface="Calibri" panose="020F0502020204030204" pitchFamily="34" charset="0"/>
                        </a:rPr>
                        <a:t>177%</a:t>
                      </a:r>
                      <a:endParaRPr lang="es-CO" sz="16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3 Rectángulo redondeado"/>
          <p:cNvSpPr/>
          <p:nvPr/>
        </p:nvSpPr>
        <p:spPr>
          <a:xfrm>
            <a:off x="1115616" y="4278972"/>
            <a:ext cx="3253716" cy="504056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dirty="0" smtClean="0">
                <a:solidFill>
                  <a:schemeClr val="tx1"/>
                </a:solidFill>
              </a:rPr>
              <a:t>Sin incluir cuentas por cobrar…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236296" y="2918724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218996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1412193" y="2168860"/>
            <a:ext cx="6120680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Ejecución Presupuestal de Gastos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graphicFrame>
        <p:nvGraphicFramePr>
          <p:cNvPr id="7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897400"/>
              </p:ext>
            </p:extLst>
          </p:nvPr>
        </p:nvGraphicFramePr>
        <p:xfrm>
          <a:off x="988690" y="3063466"/>
          <a:ext cx="6967686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174"/>
                <a:gridCol w="1440160"/>
                <a:gridCol w="1584176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Conceptos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Presupuesto definitivo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Compromisos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Porcentaje de ejecución </a:t>
                      </a:r>
                      <a:endParaRPr lang="es-C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b="1" dirty="0" smtClean="0">
                          <a:effectLst/>
                          <a:latin typeface="Calibri" panose="020F0502020204030204" pitchFamily="34" charset="0"/>
                        </a:rPr>
                        <a:t>123.621</a:t>
                      </a:r>
                      <a:endParaRPr lang="es-CO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b="1" dirty="0" smtClean="0">
                          <a:effectLst/>
                          <a:latin typeface="Calibri" panose="020F0502020204030204" pitchFamily="34" charset="0"/>
                        </a:rPr>
                        <a:t>117.887</a:t>
                      </a:r>
                      <a:endParaRPr lang="es-CO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b="1" dirty="0" smtClean="0">
                          <a:effectLst/>
                          <a:latin typeface="Calibri" panose="020F0502020204030204" pitchFamily="34" charset="0"/>
                        </a:rPr>
                        <a:t>95%</a:t>
                      </a:r>
                      <a:endParaRPr lang="es-CO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3 Rectángulo redondeado"/>
          <p:cNvSpPr/>
          <p:nvPr/>
        </p:nvSpPr>
        <p:spPr>
          <a:xfrm>
            <a:off x="988690" y="4291633"/>
            <a:ext cx="3037692" cy="504056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200" dirty="0" smtClean="0">
                <a:solidFill>
                  <a:schemeClr val="tx1"/>
                </a:solidFill>
              </a:rPr>
              <a:t>Sin incluir cuentas por pagar</a:t>
            </a: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732240" y="2852306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627784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202953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899592" y="1880828"/>
            <a:ext cx="7571184" cy="360040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2400" dirty="0" smtClean="0">
                <a:solidFill>
                  <a:schemeClr val="bg1"/>
                </a:solidFill>
              </a:rPr>
              <a:t>Equilibrio Plan de Gestión Integral del Riesgo</a:t>
            </a:r>
            <a:endParaRPr lang="es-CO" sz="2400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80" y="0"/>
            <a:ext cx="9149633" cy="206084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492896"/>
            <a:ext cx="6985104" cy="402971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20272" y="2312876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 smtClean="0"/>
              <a:t>En millones de Pesos</a:t>
            </a:r>
            <a:endParaRPr lang="es-CO" sz="10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627784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GESTIÓN FINANCIERA</a:t>
            </a:r>
          </a:p>
        </p:txBody>
      </p:sp>
    </p:spTree>
    <p:extLst>
      <p:ext uri="{BB962C8B-B14F-4D97-AF65-F5344CB8AC3E}">
        <p14:creationId xmlns:p14="http://schemas.microsoft.com/office/powerpoint/2010/main" val="79148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973078" y="2157958"/>
            <a:ext cx="3777146" cy="478954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Satisfacción Global</a:t>
            </a:r>
            <a:endParaRPr lang="es-CO" sz="3200" dirty="0">
              <a:solidFill>
                <a:schemeClr val="bg1"/>
              </a:solidFill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767511"/>
              </p:ext>
            </p:extLst>
          </p:nvPr>
        </p:nvGraphicFramePr>
        <p:xfrm>
          <a:off x="971600" y="2780928"/>
          <a:ext cx="7416823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555776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USUARIOS</a:t>
            </a:r>
          </a:p>
        </p:txBody>
      </p:sp>
    </p:spTree>
    <p:extLst>
      <p:ext uri="{BB962C8B-B14F-4D97-AF65-F5344CB8AC3E}">
        <p14:creationId xmlns:p14="http://schemas.microsoft.com/office/powerpoint/2010/main" val="101686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357264" y="1988840"/>
            <a:ext cx="4591000" cy="432048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Participación Ciudadana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5" name="3 Rectángulo redondeado"/>
          <p:cNvSpPr/>
          <p:nvPr/>
        </p:nvSpPr>
        <p:spPr>
          <a:xfrm>
            <a:off x="4732734" y="6046390"/>
            <a:ext cx="3312368" cy="550962"/>
          </a:xfrm>
          <a:prstGeom prst="round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800" dirty="0" smtClean="0">
                <a:solidFill>
                  <a:schemeClr val="tx1"/>
                </a:solidFill>
              </a:rPr>
              <a:t>Total formatos: 4.150</a:t>
            </a:r>
            <a:endParaRPr lang="es-CO" sz="1800" dirty="0">
              <a:solidFill>
                <a:schemeClr val="tx1"/>
              </a:solidFill>
            </a:endParaRPr>
          </a:p>
        </p:txBody>
      </p:sp>
      <p:graphicFrame>
        <p:nvGraphicFramePr>
          <p:cNvPr id="6" name="1 Gráfico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704498"/>
              </p:ext>
            </p:extLst>
          </p:nvPr>
        </p:nvGraphicFramePr>
        <p:xfrm>
          <a:off x="611560" y="2399084"/>
          <a:ext cx="6912768" cy="434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2555776" y="836712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USUARIOS</a:t>
            </a:r>
          </a:p>
        </p:txBody>
      </p:sp>
    </p:spTree>
    <p:extLst>
      <p:ext uri="{BB962C8B-B14F-4D97-AF65-F5344CB8AC3E}">
        <p14:creationId xmlns:p14="http://schemas.microsoft.com/office/powerpoint/2010/main" val="23587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/>
          </p:nvPr>
        </p:nvGraphicFramePr>
        <p:xfrm>
          <a:off x="3189102" y="2464296"/>
          <a:ext cx="5847394" cy="4421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3 Rectángulo redondeado"/>
          <p:cNvSpPr/>
          <p:nvPr/>
        </p:nvSpPr>
        <p:spPr>
          <a:xfrm>
            <a:off x="864096" y="2132856"/>
            <a:ext cx="7884368" cy="504056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dirty="0" smtClean="0">
                <a:solidFill>
                  <a:schemeClr val="bg1"/>
                </a:solidFill>
              </a:rPr>
              <a:t>Funcionamiento de asociación de Usuarios </a:t>
            </a:r>
            <a:endParaRPr lang="es-CO" sz="3200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/>
          <p:nvPr/>
        </p:nvPicPr>
        <p:blipFill rotWithShape="1">
          <a:blip r:embed="rId7"/>
          <a:srcRect l="17311" t="5130" r="20741" b="10379"/>
          <a:stretch/>
        </p:blipFill>
        <p:spPr bwMode="auto">
          <a:xfrm>
            <a:off x="179512" y="3356992"/>
            <a:ext cx="3024336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60"/>
            <a:ext cx="9149633" cy="2434148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2627784" y="764704"/>
            <a:ext cx="5942484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800" b="1" dirty="0" smtClean="0">
                <a:solidFill>
                  <a:schemeClr val="bg1"/>
                </a:solidFill>
                <a:latin typeface="+mn-lt"/>
              </a:rPr>
              <a:t>LIGA DE USUARIOS</a:t>
            </a:r>
          </a:p>
        </p:txBody>
      </p:sp>
    </p:spTree>
    <p:extLst>
      <p:ext uri="{BB962C8B-B14F-4D97-AF65-F5344CB8AC3E}">
        <p14:creationId xmlns:p14="http://schemas.microsoft.com/office/powerpoint/2010/main" val="350757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3" y="13586"/>
            <a:ext cx="9149633" cy="243414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707904" y="861328"/>
            <a:ext cx="38171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DE PROYECTOS</a:t>
            </a:r>
            <a:endParaRPr lang="es-CO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739974"/>
              </p:ext>
            </p:extLst>
          </p:nvPr>
        </p:nvGraphicFramePr>
        <p:xfrm>
          <a:off x="719619" y="2447734"/>
          <a:ext cx="7699128" cy="378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9128"/>
              </a:tblGrid>
              <a:tr h="315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NOMBRE DEL PROYECTO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Oncología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Angiografía</a:t>
                      </a:r>
                      <a:r>
                        <a:rPr lang="es-CO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Cirugía </a:t>
                      </a: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Oncología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Fortalecimiento</a:t>
                      </a:r>
                      <a:r>
                        <a:rPr lang="es-CO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Imágenes Diagnosticas  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Adecuación y remodelación del servicio de Urgencias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Hospital Verde</a:t>
                      </a:r>
                      <a:endParaRPr lang="es-CO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“Te cuidamos” </a:t>
                      </a:r>
                      <a:r>
                        <a:rPr lang="es-CO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Hospital domiciliaria 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Espera digna (Salas de </a:t>
                      </a:r>
                      <a:r>
                        <a:rPr lang="es-CO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espera)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Adecuación Madre Canguro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Adquisición de ascensores 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79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CO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Adecuaciones Farmacia</a:t>
                      </a:r>
                      <a:endParaRPr lang="es-C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352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escripción: C:\Users\SCIENTIFICA\Desktop\Flores hospit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0784" y="838200"/>
            <a:ext cx="4811216" cy="3560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ángulo 4"/>
          <p:cNvSpPr/>
          <p:nvPr/>
        </p:nvSpPr>
        <p:spPr>
          <a:xfrm>
            <a:off x="1905000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dirty="0"/>
              <a:t>Dr. </a:t>
            </a:r>
            <a:r>
              <a:rPr lang="es-ES" dirty="0"/>
              <a:t>DERLIN YURANI DELGADO </a:t>
            </a:r>
            <a:r>
              <a:rPr lang="es-ES" dirty="0" smtClean="0"/>
              <a:t>RODRÍGUEZ</a:t>
            </a:r>
            <a:endParaRPr lang="es-MX" dirty="0"/>
          </a:p>
          <a:p>
            <a:pPr algn="ctr"/>
            <a:r>
              <a:rPr lang="es-MX" dirty="0"/>
              <a:t>Gerente</a:t>
            </a:r>
            <a:endParaRPr lang="es-CO" dirty="0"/>
          </a:p>
        </p:txBody>
      </p:sp>
      <p:sp>
        <p:nvSpPr>
          <p:cNvPr id="6" name="4 CuadroTexto"/>
          <p:cNvSpPr txBox="1">
            <a:spLocks noChangeArrowheads="1"/>
          </p:cNvSpPr>
          <p:nvPr/>
        </p:nvSpPr>
        <p:spPr bwMode="auto">
          <a:xfrm>
            <a:off x="827584" y="1916832"/>
            <a:ext cx="2743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O" sz="4000" dirty="0">
                <a:latin typeface="Calibri" pitchFamily="34" charset="0"/>
              </a:rPr>
              <a:t>¡</a:t>
            </a:r>
            <a:r>
              <a:rPr lang="es-CO" sz="4000" dirty="0" smtClean="0">
                <a:latin typeface="Calibri" pitchFamily="34" charset="0"/>
              </a:rPr>
              <a:t>GRACIAS!</a:t>
            </a:r>
          </a:p>
          <a:p>
            <a:pPr algn="ctr"/>
            <a:endParaRPr lang="es-CO" sz="28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endParaRPr lang="es-CO" sz="2800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323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48" y="184"/>
            <a:ext cx="9183129" cy="24321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589" y="52223"/>
            <a:ext cx="5961422" cy="680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31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"/>
            <a:ext cx="9144000" cy="243264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39" y="72442"/>
            <a:ext cx="5860662" cy="67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78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"/>
            <a:ext cx="9144000" cy="2432649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003" y="92544"/>
            <a:ext cx="5598193" cy="6761097"/>
          </a:xfrm>
        </p:spPr>
      </p:pic>
    </p:spTree>
    <p:extLst>
      <p:ext uri="{BB962C8B-B14F-4D97-AF65-F5344CB8AC3E}">
        <p14:creationId xmlns:p14="http://schemas.microsoft.com/office/powerpoint/2010/main" val="916469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ema de Office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Tema de Office">
    <a:majorFont>
      <a:latin typeface="Calibri"/>
      <a:ea typeface="Microsoft YaHei"/>
      <a:cs typeface=""/>
    </a:majorFont>
    <a:minorFont>
      <a:latin typeface="Calibri"/>
      <a:ea typeface="Microsoft YaHei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Tema de Office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Tema de Office">
    <a:majorFont>
      <a:latin typeface="Constantia"/>
      <a:ea typeface="Microsoft YaHei"/>
      <a:cs typeface=""/>
    </a:majorFont>
    <a:minorFont>
      <a:latin typeface="Constantia"/>
      <a:ea typeface="Microsoft YaHei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4762</TotalTime>
  <Words>913</Words>
  <Application>Microsoft Office PowerPoint</Application>
  <PresentationFormat>Presentación en pantalla (4:3)</PresentationFormat>
  <Paragraphs>329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Tahoma</vt:lpstr>
      <vt:lpstr>Times New Roman</vt:lpstr>
      <vt:lpstr>Office Theme</vt:lpstr>
      <vt:lpstr>Presentación de PowerPoint</vt:lpstr>
      <vt:lpstr>Presentación de PowerPoint</vt:lpstr>
      <vt:lpstr>Presentación de PowerPoint</vt:lpstr>
      <vt:lpstr>NUESTROS COLABORADORES</vt:lpstr>
      <vt:lpstr>CAPACIDAD INSTALADA</vt:lpstr>
      <vt:lpstr>SISTEMA OBLIGATORIO DE CALIDAD</vt:lpstr>
      <vt:lpstr>SISTEMA UNICO DE HABILITACIÓN</vt:lpstr>
      <vt:lpstr>AUTOEVALUACIÓN  ESTANDARES DE ACREDITACIÓN </vt:lpstr>
      <vt:lpstr>Presentación de PowerPoint</vt:lpstr>
      <vt:lpstr>POLÍTICA DE SEGURIDAD DEL PACIENTE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Pasivo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CALIDAD</dc:creator>
  <cp:lastModifiedBy>PLANEACION</cp:lastModifiedBy>
  <cp:revision>592</cp:revision>
  <dcterms:created xsi:type="dcterms:W3CDTF">2014-01-24T15:37:37Z</dcterms:created>
  <dcterms:modified xsi:type="dcterms:W3CDTF">2017-04-27T12:18:21Z</dcterms:modified>
</cp:coreProperties>
</file>