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60" r:id="rId3"/>
    <p:sldId id="262" r:id="rId4"/>
    <p:sldId id="264" r:id="rId5"/>
    <p:sldId id="263" r:id="rId6"/>
    <p:sldId id="266" r:id="rId7"/>
    <p:sldId id="267" r:id="rId8"/>
    <p:sldId id="268" r:id="rId9"/>
    <p:sldId id="269" r:id="rId10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0C075-E612-4C0C-AE4A-281EC3398A22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588605-3E8B-4936-B7A9-741AA55A44E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7615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2748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5508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>
          <a:extLst>
            <a:ext uri="{FF2B5EF4-FFF2-40B4-BE49-F238E27FC236}">
              <a16:creationId xmlns:a16="http://schemas.microsoft.com/office/drawing/2014/main" id="{DA25CAEB-3005-0709-80E8-C4E3F06CB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54dda1946d_6_308:notes">
            <a:extLst>
              <a:ext uri="{FF2B5EF4-FFF2-40B4-BE49-F238E27FC236}">
                <a16:creationId xmlns:a16="http://schemas.microsoft.com/office/drawing/2014/main" id="{BCCF90F2-A966-3D8A-C511-8BE443DA28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54dda1946d_6_308:notes">
            <a:extLst>
              <a:ext uri="{FF2B5EF4-FFF2-40B4-BE49-F238E27FC236}">
                <a16:creationId xmlns:a16="http://schemas.microsoft.com/office/drawing/2014/main" id="{E7BECB31-344E-57B0-7D4E-68096AA15B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46520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>
          <a:extLst>
            <a:ext uri="{FF2B5EF4-FFF2-40B4-BE49-F238E27FC236}">
              <a16:creationId xmlns:a16="http://schemas.microsoft.com/office/drawing/2014/main" id="{C9116B1C-B651-2C3B-1FF8-9878CF9BF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54dda1946d_6_308:notes">
            <a:extLst>
              <a:ext uri="{FF2B5EF4-FFF2-40B4-BE49-F238E27FC236}">
                <a16:creationId xmlns:a16="http://schemas.microsoft.com/office/drawing/2014/main" id="{6CF09BFD-19D7-EE4A-9BCB-658239820E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54dda1946d_6_308:notes">
            <a:extLst>
              <a:ext uri="{FF2B5EF4-FFF2-40B4-BE49-F238E27FC236}">
                <a16:creationId xmlns:a16="http://schemas.microsoft.com/office/drawing/2014/main" id="{DCC84B0C-4AA1-9E4A-A900-AD1FE54B6C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2877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>
          <a:extLst>
            <a:ext uri="{FF2B5EF4-FFF2-40B4-BE49-F238E27FC236}">
              <a16:creationId xmlns:a16="http://schemas.microsoft.com/office/drawing/2014/main" id="{B2ED8979-1F54-BDB6-DB02-3163F9A36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54dda1946d_6_308:notes">
            <a:extLst>
              <a:ext uri="{FF2B5EF4-FFF2-40B4-BE49-F238E27FC236}">
                <a16:creationId xmlns:a16="http://schemas.microsoft.com/office/drawing/2014/main" id="{02F8E0F0-B7EF-5118-0698-CBB372F56D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54dda1946d_6_308:notes">
            <a:extLst>
              <a:ext uri="{FF2B5EF4-FFF2-40B4-BE49-F238E27FC236}">
                <a16:creationId xmlns:a16="http://schemas.microsoft.com/office/drawing/2014/main" id="{50EE9652-D12C-2086-FA1C-BA9A572720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8196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>
          <a:extLst>
            <a:ext uri="{FF2B5EF4-FFF2-40B4-BE49-F238E27FC236}">
              <a16:creationId xmlns:a16="http://schemas.microsoft.com/office/drawing/2014/main" id="{41D82D09-8ECF-0764-8AC6-2BE2E05DE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54dda1946d_6_308:notes">
            <a:extLst>
              <a:ext uri="{FF2B5EF4-FFF2-40B4-BE49-F238E27FC236}">
                <a16:creationId xmlns:a16="http://schemas.microsoft.com/office/drawing/2014/main" id="{A682D993-CC24-B01A-4DA6-A5DB7D6A84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54dda1946d_6_308:notes">
            <a:extLst>
              <a:ext uri="{FF2B5EF4-FFF2-40B4-BE49-F238E27FC236}">
                <a16:creationId xmlns:a16="http://schemas.microsoft.com/office/drawing/2014/main" id="{BF255E86-9645-6568-D785-DEEA363BB1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3288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9">
          <a:extLst>
            <a:ext uri="{FF2B5EF4-FFF2-40B4-BE49-F238E27FC236}">
              <a16:creationId xmlns:a16="http://schemas.microsoft.com/office/drawing/2014/main" id="{2AF7C983-076D-0B70-9597-9801814D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0" name="Google Shape;1540;g54dda1946d_6_308:notes">
            <a:extLst>
              <a:ext uri="{FF2B5EF4-FFF2-40B4-BE49-F238E27FC236}">
                <a16:creationId xmlns:a16="http://schemas.microsoft.com/office/drawing/2014/main" id="{37294F29-9027-04EB-D080-549063691CE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1" name="Google Shape;1541;g54dda1946d_6_308:notes">
            <a:extLst>
              <a:ext uri="{FF2B5EF4-FFF2-40B4-BE49-F238E27FC236}">
                <a16:creationId xmlns:a16="http://schemas.microsoft.com/office/drawing/2014/main" id="{7302285E-DA91-7AE8-3D61-DEFD07914D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947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g54dda1946d_6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7" name="Google Shape;1707;g54dda1946d_6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184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F80A43-2EB6-ABBB-80AA-757FBAB0C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F274B56-04A4-6C75-A587-528699BEA9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57B6ED8-49FB-F1C9-4807-1541D0014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1D7F67-25C6-633D-C0FD-0E303680B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6110B0-8364-67C2-885B-195E60166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7600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37DE0F-E57B-55E6-6B4A-9176933DC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018DD0-947B-D0D7-5F7E-F1A709B7F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ACB59C-227A-7028-2D88-26BD704F2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D1EA5C-F573-27D9-A243-A7F85A32D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CD0A63-3BB2-5FE6-9544-7EE4EFBB1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1386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01CF51-10F3-9B5F-0522-C3395748A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DE90C17-71DD-EAE8-B8A7-177FD02AF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DBE8A29-943E-6348-F280-5196D9B1C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2AA51DB-F971-75E4-F2ED-595A1E887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9F8D0A-E1D0-515E-D160-DCD06EF83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3788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FB634-E43E-22B3-DDC8-5DDA7224F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D5AF1B9-8456-F847-EE34-BFFB0304A4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C8B447F-B9AD-5FBA-020C-1D5C2501E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4A74924-326B-4399-CEAB-3EF31F0FD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80EC4F4-E5B7-5C7D-BAB8-F2D04A299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B2B62EB-6F10-624E-DA81-D9200BD11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52388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4F24B-C528-2142-D882-A43B1AC6F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3DB3B40-3B7E-6273-CC62-C23153EBE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73B9539-BA89-A6E1-6AA9-9D2263B20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FE5DC7D-2921-9B84-B93C-039AFF26B6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E957EF7-A72C-09EB-ED61-2A27159F08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B110E0D-AAFA-CAA9-3536-C5BEBC9EC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DE9B627-665F-214D-DC90-1557991CC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3A2AD54-0E3F-FC90-8849-FBCF4076B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1007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85B8C2-9D16-FD2F-3173-23E103CB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3A749CC-0F9B-A51C-E98F-CF86524CE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26FA49C-4A5B-C870-881E-9D7F6FA19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A2B8C9E-3C3A-752E-6D45-A70B35DC3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7763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4227063-A2FC-914C-9070-A366EAF3E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4E1DAE8-CF8E-E730-BF8F-FF2981E25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B602E0-CB0C-CBD7-D11B-90078BB7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1349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6ECB0A-D895-72FF-8955-24D0C0548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81B42E-C348-96BD-7835-090279EEE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C8ACFA5-3864-70C6-DA4D-5B362EE4CC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3C0ADE7-BB5F-6832-5C14-FE63F1F05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677BCEF-5718-73F8-0370-B57EF9B33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3EE612-9809-6E96-F7F0-08EC44E1D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003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17788D-B983-3A66-1190-19934B95D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1526FFC-5F26-5E54-2709-61A6424859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0AFC7C4-925A-CDBC-33ED-8754B2A897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9A3FFD0-B081-32F2-53A6-28124EAA8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093A1A-AE58-8CDD-058B-13ED731D85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2E3DE2A-EC00-73AE-B535-247912A02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9400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572758-EE19-3061-0A7F-8580D7C1C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D4FC441-CAEC-5AD6-B33F-2AB2BC45C5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8CA086B-A650-6921-CA32-108190212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5E9411-8433-5E52-1C74-7C5CEA64C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CD8BE2-E615-0EED-DBEC-B9FA5AD8A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7805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21D5BD-B426-3513-791C-2F9F6B8712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5C62B0-8313-BB8F-758B-10E86C47C9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AFCFF57-2647-BF4D-2640-63C9AADC0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5B024A9-2CBD-0EBE-677F-AEA83823E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42FD9B0-2392-416F-526A-D1B399DA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3264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950967" y="1648251"/>
            <a:ext cx="4966000" cy="287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950967" y="4575351"/>
            <a:ext cx="4966000" cy="6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596852" y="424676"/>
            <a:ext cx="10966965" cy="6126313"/>
            <a:chOff x="447639" y="318506"/>
            <a:chExt cx="8225224" cy="4594735"/>
          </a:xfrm>
        </p:grpSpPr>
        <p:grpSp>
          <p:nvGrpSpPr>
            <p:cNvPr id="12" name="Google Shape;12;p2"/>
            <p:cNvGrpSpPr/>
            <p:nvPr/>
          </p:nvGrpSpPr>
          <p:grpSpPr>
            <a:xfrm>
              <a:off x="447639" y="318506"/>
              <a:ext cx="838324" cy="185756"/>
              <a:chOff x="4389925" y="459275"/>
              <a:chExt cx="999075" cy="221375"/>
            </a:xfrm>
          </p:grpSpPr>
          <p:sp>
            <p:nvSpPr>
              <p:cNvPr id="13" name="Google Shape;13;p2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4" name="Google Shape;14;p2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25" name="Google Shape;25;p2"/>
            <p:cNvGrpSpPr/>
            <p:nvPr/>
          </p:nvGrpSpPr>
          <p:grpSpPr>
            <a:xfrm>
              <a:off x="7834539" y="4727485"/>
              <a:ext cx="838324" cy="185756"/>
              <a:chOff x="4389925" y="459275"/>
              <a:chExt cx="999075" cy="221375"/>
            </a:xfrm>
          </p:grpSpPr>
          <p:sp>
            <p:nvSpPr>
              <p:cNvPr id="26" name="Google Shape;26;p2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" name="Google Shape;30;p2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" name="Google Shape;31;p2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grpSp>
        <p:nvGrpSpPr>
          <p:cNvPr id="38" name="Google Shape;38;p2"/>
          <p:cNvGrpSpPr/>
          <p:nvPr/>
        </p:nvGrpSpPr>
        <p:grpSpPr>
          <a:xfrm>
            <a:off x="514434" y="5629451"/>
            <a:ext cx="873033" cy="877000"/>
            <a:chOff x="7663400" y="2447013"/>
            <a:chExt cx="654775" cy="657750"/>
          </a:xfrm>
        </p:grpSpPr>
        <p:sp>
          <p:nvSpPr>
            <p:cNvPr id="39" name="Google Shape;39;p2"/>
            <p:cNvSpPr/>
            <p:nvPr/>
          </p:nvSpPr>
          <p:spPr>
            <a:xfrm>
              <a:off x="7663400" y="2447013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663400" y="2791638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5"/>
                  </a:lnTo>
                  <a:lnTo>
                    <a:pt x="10847" y="12525"/>
                  </a:lnTo>
                  <a:lnTo>
                    <a:pt x="14462" y="6262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956600" y="2619313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3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3" name="Google Shape;43;p2"/>
          <p:cNvSpPr>
            <a:spLocks noGrp="1"/>
          </p:cNvSpPr>
          <p:nvPr>
            <p:ph type="pic" idx="2"/>
          </p:nvPr>
        </p:nvSpPr>
        <p:spPr>
          <a:xfrm>
            <a:off x="6756633" y="1433633"/>
            <a:ext cx="4484400" cy="3990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  <p:txBody>
          <a:bodyPr/>
          <a:lstStyle/>
          <a:p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58258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"/>
          <p:cNvSpPr txBox="1">
            <a:spLocks noGrp="1"/>
          </p:cNvSpPr>
          <p:nvPr>
            <p:ph type="title"/>
          </p:nvPr>
        </p:nvSpPr>
        <p:spPr>
          <a:xfrm>
            <a:off x="950967" y="3008433"/>
            <a:ext cx="5055600" cy="201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46" name="Google Shape;46;p3"/>
          <p:cNvSpPr txBox="1">
            <a:spLocks noGrp="1"/>
          </p:cNvSpPr>
          <p:nvPr>
            <p:ph type="title" idx="2" hasCustomPrompt="1"/>
          </p:nvPr>
        </p:nvSpPr>
        <p:spPr>
          <a:xfrm>
            <a:off x="950967" y="1771333"/>
            <a:ext cx="1839200" cy="122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 b="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" name="Google Shape;47;p3"/>
          <p:cNvSpPr>
            <a:spLocks noGrp="1"/>
          </p:cNvSpPr>
          <p:nvPr>
            <p:ph type="pic" idx="3"/>
          </p:nvPr>
        </p:nvSpPr>
        <p:spPr>
          <a:xfrm flipH="1">
            <a:off x="6665767" y="1433600"/>
            <a:ext cx="4484400" cy="3990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  <p:txBody>
          <a:bodyPr/>
          <a:lstStyle/>
          <a:p>
            <a:endParaRPr lang="es-CO"/>
          </a:p>
        </p:txBody>
      </p:sp>
      <p:grpSp>
        <p:nvGrpSpPr>
          <p:cNvPr id="48" name="Google Shape;48;p3"/>
          <p:cNvGrpSpPr/>
          <p:nvPr/>
        </p:nvGrpSpPr>
        <p:grpSpPr>
          <a:xfrm>
            <a:off x="514419" y="415281"/>
            <a:ext cx="11226299" cy="6135708"/>
            <a:chOff x="385814" y="311460"/>
            <a:chExt cx="8419724" cy="4601781"/>
          </a:xfrm>
        </p:grpSpPr>
        <p:grpSp>
          <p:nvGrpSpPr>
            <p:cNvPr id="49" name="Google Shape;49;p3"/>
            <p:cNvGrpSpPr/>
            <p:nvPr/>
          </p:nvGrpSpPr>
          <p:grpSpPr>
            <a:xfrm>
              <a:off x="7967214" y="311460"/>
              <a:ext cx="838324" cy="185756"/>
              <a:chOff x="4389925" y="459275"/>
              <a:chExt cx="999075" cy="221375"/>
            </a:xfrm>
          </p:grpSpPr>
          <p:sp>
            <p:nvSpPr>
              <p:cNvPr id="50" name="Google Shape;50;p3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1" name="Google Shape;51;p3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2" name="Google Shape;52;p3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6" name="Google Shape;56;p3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7" name="Google Shape;57;p3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0" name="Google Shape;60;p3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1" name="Google Shape;61;p3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62" name="Google Shape;62;p3"/>
            <p:cNvGrpSpPr/>
            <p:nvPr/>
          </p:nvGrpSpPr>
          <p:grpSpPr>
            <a:xfrm>
              <a:off x="385814" y="4727485"/>
              <a:ext cx="838324" cy="185756"/>
              <a:chOff x="4389925" y="459275"/>
              <a:chExt cx="999075" cy="221375"/>
            </a:xfrm>
          </p:grpSpPr>
          <p:sp>
            <p:nvSpPr>
              <p:cNvPr id="63" name="Google Shape;63;p3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4" name="Google Shape;64;p3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5" name="Google Shape;65;p3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6" name="Google Shape;66;p3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7" name="Google Shape;67;p3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8" name="Google Shape;68;p3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69" name="Google Shape;69;p3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0" name="Google Shape;70;p3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1" name="Google Shape;71;p3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2" name="Google Shape;72;p3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3" name="Google Shape;73;p3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4" name="Google Shape;74;p3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75" name="Google Shape;75;p3"/>
          <p:cNvSpPr/>
          <p:nvPr/>
        </p:nvSpPr>
        <p:spPr>
          <a:xfrm flipH="1">
            <a:off x="4266445" y="280834"/>
            <a:ext cx="382100" cy="330933"/>
          </a:xfrm>
          <a:custGeom>
            <a:avLst/>
            <a:gdLst/>
            <a:ahLst/>
            <a:cxnLst/>
            <a:rect l="l" t="t" r="r" b="b"/>
            <a:pathLst>
              <a:path w="11463" h="9928" extrusionOk="0">
                <a:moveTo>
                  <a:pt x="2866" y="0"/>
                </a:moveTo>
                <a:lnTo>
                  <a:pt x="0" y="4964"/>
                </a:lnTo>
                <a:lnTo>
                  <a:pt x="2866" y="9928"/>
                </a:lnTo>
                <a:lnTo>
                  <a:pt x="8596" y="9928"/>
                </a:lnTo>
                <a:lnTo>
                  <a:pt x="11462" y="4964"/>
                </a:lnTo>
                <a:lnTo>
                  <a:pt x="859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6" name="Google Shape;76;p3"/>
          <p:cNvGrpSpPr/>
          <p:nvPr/>
        </p:nvGrpSpPr>
        <p:grpSpPr>
          <a:xfrm>
            <a:off x="365768" y="280833"/>
            <a:ext cx="11457433" cy="6365384"/>
            <a:chOff x="274325" y="210625"/>
            <a:chExt cx="8593075" cy="4774038"/>
          </a:xfrm>
        </p:grpSpPr>
        <p:grpSp>
          <p:nvGrpSpPr>
            <p:cNvPr id="77" name="Google Shape;77;p3"/>
            <p:cNvGrpSpPr/>
            <p:nvPr/>
          </p:nvGrpSpPr>
          <p:grpSpPr>
            <a:xfrm>
              <a:off x="8212625" y="4326913"/>
              <a:ext cx="654775" cy="657750"/>
              <a:chOff x="7663400" y="2447013"/>
              <a:chExt cx="654775" cy="657750"/>
            </a:xfrm>
          </p:grpSpPr>
          <p:sp>
            <p:nvSpPr>
              <p:cNvPr id="78" name="Google Shape;78;p3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79" name="Google Shape;79;p3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0" name="Google Shape;80;p3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81" name="Google Shape;81;p3"/>
            <p:cNvGrpSpPr/>
            <p:nvPr/>
          </p:nvGrpSpPr>
          <p:grpSpPr>
            <a:xfrm>
              <a:off x="274325" y="210625"/>
              <a:ext cx="949825" cy="657750"/>
              <a:chOff x="7368350" y="1061350"/>
              <a:chExt cx="949825" cy="657750"/>
            </a:xfrm>
          </p:grpSpPr>
          <p:sp>
            <p:nvSpPr>
              <p:cNvPr id="82" name="Google Shape;82;p3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3" name="Google Shape;83;p3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4" name="Google Shape;84;p3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85" name="Google Shape;85;p3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pic>
        <p:nvPicPr>
          <p:cNvPr id="43" name="Imagen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412" y="215930"/>
            <a:ext cx="890480" cy="142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372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8"/>
          <p:cNvSpPr txBox="1">
            <a:spLocks noGrp="1"/>
          </p:cNvSpPr>
          <p:nvPr>
            <p:ph type="title"/>
          </p:nvPr>
        </p:nvSpPr>
        <p:spPr>
          <a:xfrm>
            <a:off x="950967" y="2348800"/>
            <a:ext cx="5164800" cy="21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7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grpSp>
        <p:nvGrpSpPr>
          <p:cNvPr id="286" name="Google Shape;286;p8"/>
          <p:cNvGrpSpPr/>
          <p:nvPr/>
        </p:nvGrpSpPr>
        <p:grpSpPr>
          <a:xfrm>
            <a:off x="514419" y="415281"/>
            <a:ext cx="11226299" cy="6135708"/>
            <a:chOff x="385814" y="311460"/>
            <a:chExt cx="8419724" cy="4601781"/>
          </a:xfrm>
        </p:grpSpPr>
        <p:grpSp>
          <p:nvGrpSpPr>
            <p:cNvPr id="287" name="Google Shape;287;p8"/>
            <p:cNvGrpSpPr/>
            <p:nvPr/>
          </p:nvGrpSpPr>
          <p:grpSpPr>
            <a:xfrm>
              <a:off x="7967214" y="311460"/>
              <a:ext cx="838324" cy="185756"/>
              <a:chOff x="4389925" y="459275"/>
              <a:chExt cx="999075" cy="221375"/>
            </a:xfrm>
          </p:grpSpPr>
          <p:sp>
            <p:nvSpPr>
              <p:cNvPr id="288" name="Google Shape;288;p8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89" name="Google Shape;289;p8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0" name="Google Shape;290;p8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1" name="Google Shape;291;p8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2" name="Google Shape;292;p8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3" name="Google Shape;293;p8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4" name="Google Shape;294;p8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5" name="Google Shape;295;p8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6" name="Google Shape;296;p8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7" name="Google Shape;297;p8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8" name="Google Shape;298;p8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299" name="Google Shape;299;p8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00" name="Google Shape;300;p8"/>
            <p:cNvGrpSpPr/>
            <p:nvPr/>
          </p:nvGrpSpPr>
          <p:grpSpPr>
            <a:xfrm>
              <a:off x="385814" y="4727485"/>
              <a:ext cx="838324" cy="185756"/>
              <a:chOff x="4389925" y="459275"/>
              <a:chExt cx="999075" cy="221375"/>
            </a:xfrm>
          </p:grpSpPr>
          <p:sp>
            <p:nvSpPr>
              <p:cNvPr id="301" name="Google Shape;301;p8"/>
              <p:cNvSpPr/>
              <p:nvPr/>
            </p:nvSpPr>
            <p:spPr>
              <a:xfrm>
                <a:off x="43899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1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2" name="Google Shape;302;p8"/>
              <p:cNvSpPr/>
              <p:nvPr/>
            </p:nvSpPr>
            <p:spPr>
              <a:xfrm>
                <a:off x="45756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3" name="Google Shape;303;p8"/>
              <p:cNvSpPr/>
              <p:nvPr/>
            </p:nvSpPr>
            <p:spPr>
              <a:xfrm>
                <a:off x="476132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2" y="0"/>
                      <a:pt x="1" y="632"/>
                      <a:pt x="1" y="1412"/>
                    </a:cubicBezTo>
                    <a:cubicBezTo>
                      <a:pt x="1" y="2192"/>
                      <a:pt x="633" y="2824"/>
                      <a:pt x="1413" y="2824"/>
                    </a:cubicBezTo>
                    <a:cubicBezTo>
                      <a:pt x="2192" y="2824"/>
                      <a:pt x="2825" y="2192"/>
                      <a:pt x="2825" y="1412"/>
                    </a:cubicBezTo>
                    <a:cubicBezTo>
                      <a:pt x="2825" y="631"/>
                      <a:pt x="2192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4" name="Google Shape;304;p8"/>
              <p:cNvSpPr/>
              <p:nvPr/>
            </p:nvSpPr>
            <p:spPr>
              <a:xfrm>
                <a:off x="49469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4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5" name="Google Shape;305;p8"/>
              <p:cNvSpPr/>
              <p:nvPr/>
            </p:nvSpPr>
            <p:spPr>
              <a:xfrm>
                <a:off x="51326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3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6" name="Google Shape;306;p8"/>
              <p:cNvSpPr/>
              <p:nvPr/>
            </p:nvSpPr>
            <p:spPr>
              <a:xfrm>
                <a:off x="5318375" y="459275"/>
                <a:ext cx="70625" cy="70625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5" extrusionOk="0">
                    <a:moveTo>
                      <a:pt x="1413" y="0"/>
                    </a:moveTo>
                    <a:cubicBezTo>
                      <a:pt x="634" y="0"/>
                      <a:pt x="1" y="632"/>
                      <a:pt x="1" y="1412"/>
                    </a:cubicBezTo>
                    <a:cubicBezTo>
                      <a:pt x="1" y="2192"/>
                      <a:pt x="634" y="2824"/>
                      <a:pt x="1413" y="2824"/>
                    </a:cubicBezTo>
                    <a:cubicBezTo>
                      <a:pt x="2193" y="2824"/>
                      <a:pt x="2825" y="2192"/>
                      <a:pt x="2825" y="1412"/>
                    </a:cubicBezTo>
                    <a:cubicBezTo>
                      <a:pt x="2825" y="631"/>
                      <a:pt x="2193" y="0"/>
                      <a:pt x="141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7" name="Google Shape;307;p8"/>
              <p:cNvSpPr/>
              <p:nvPr/>
            </p:nvSpPr>
            <p:spPr>
              <a:xfrm>
                <a:off x="43899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1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8" name="Google Shape;308;p8"/>
              <p:cNvSpPr/>
              <p:nvPr/>
            </p:nvSpPr>
            <p:spPr>
              <a:xfrm>
                <a:off x="45756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09" name="Google Shape;309;p8"/>
              <p:cNvSpPr/>
              <p:nvPr/>
            </p:nvSpPr>
            <p:spPr>
              <a:xfrm>
                <a:off x="476132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2" y="1"/>
                      <a:pt x="1" y="634"/>
                      <a:pt x="1" y="1413"/>
                    </a:cubicBezTo>
                    <a:cubicBezTo>
                      <a:pt x="1" y="2194"/>
                      <a:pt x="633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4" y="2825"/>
                      <a:pt x="2825" y="2193"/>
                      <a:pt x="2825" y="1413"/>
                    </a:cubicBezTo>
                    <a:cubicBezTo>
                      <a:pt x="2825" y="633"/>
                      <a:pt x="2192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0" name="Google Shape;310;p8"/>
              <p:cNvSpPr/>
              <p:nvPr/>
            </p:nvSpPr>
            <p:spPr>
              <a:xfrm>
                <a:off x="49469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6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1" name="Google Shape;311;p8"/>
              <p:cNvSpPr/>
              <p:nvPr/>
            </p:nvSpPr>
            <p:spPr>
              <a:xfrm>
                <a:off x="51326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3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1414" y="2825"/>
                      <a:pt x="1415" y="2825"/>
                      <a:pt x="1417" y="2825"/>
                    </a:cubicBezTo>
                    <a:cubicBezTo>
                      <a:pt x="2195" y="2825"/>
                      <a:pt x="2825" y="2193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2" name="Google Shape;312;p8"/>
              <p:cNvSpPr/>
              <p:nvPr/>
            </p:nvSpPr>
            <p:spPr>
              <a:xfrm>
                <a:off x="5318375" y="610000"/>
                <a:ext cx="70625" cy="70650"/>
              </a:xfrm>
              <a:custGeom>
                <a:avLst/>
                <a:gdLst/>
                <a:ahLst/>
                <a:cxnLst/>
                <a:rect l="l" t="t" r="r" b="b"/>
                <a:pathLst>
                  <a:path w="2825" h="2826" extrusionOk="0">
                    <a:moveTo>
                      <a:pt x="1413" y="1"/>
                    </a:moveTo>
                    <a:cubicBezTo>
                      <a:pt x="634" y="1"/>
                      <a:pt x="1" y="634"/>
                      <a:pt x="1" y="1413"/>
                    </a:cubicBezTo>
                    <a:cubicBezTo>
                      <a:pt x="1" y="2194"/>
                      <a:pt x="634" y="2825"/>
                      <a:pt x="1413" y="2825"/>
                    </a:cubicBezTo>
                    <a:cubicBezTo>
                      <a:pt x="2193" y="2825"/>
                      <a:pt x="2825" y="2194"/>
                      <a:pt x="2825" y="1413"/>
                    </a:cubicBezTo>
                    <a:cubicBezTo>
                      <a:pt x="2825" y="633"/>
                      <a:pt x="2193" y="1"/>
                      <a:pt x="141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13" name="Google Shape;313;p8"/>
          <p:cNvSpPr/>
          <p:nvPr/>
        </p:nvSpPr>
        <p:spPr>
          <a:xfrm flipH="1">
            <a:off x="4266445" y="280834"/>
            <a:ext cx="382100" cy="330933"/>
          </a:xfrm>
          <a:custGeom>
            <a:avLst/>
            <a:gdLst/>
            <a:ahLst/>
            <a:cxnLst/>
            <a:rect l="l" t="t" r="r" b="b"/>
            <a:pathLst>
              <a:path w="11463" h="9928" extrusionOk="0">
                <a:moveTo>
                  <a:pt x="2866" y="0"/>
                </a:moveTo>
                <a:lnTo>
                  <a:pt x="0" y="4964"/>
                </a:lnTo>
                <a:lnTo>
                  <a:pt x="2866" y="9928"/>
                </a:lnTo>
                <a:lnTo>
                  <a:pt x="8596" y="9928"/>
                </a:lnTo>
                <a:lnTo>
                  <a:pt x="11462" y="4964"/>
                </a:lnTo>
                <a:lnTo>
                  <a:pt x="859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14" name="Google Shape;314;p8"/>
          <p:cNvGrpSpPr/>
          <p:nvPr/>
        </p:nvGrpSpPr>
        <p:grpSpPr>
          <a:xfrm>
            <a:off x="365768" y="280833"/>
            <a:ext cx="11457433" cy="6365384"/>
            <a:chOff x="274325" y="210625"/>
            <a:chExt cx="8593075" cy="4774038"/>
          </a:xfrm>
        </p:grpSpPr>
        <p:grpSp>
          <p:nvGrpSpPr>
            <p:cNvPr id="315" name="Google Shape;315;p8"/>
            <p:cNvGrpSpPr/>
            <p:nvPr/>
          </p:nvGrpSpPr>
          <p:grpSpPr>
            <a:xfrm>
              <a:off x="8212625" y="4326913"/>
              <a:ext cx="654775" cy="657750"/>
              <a:chOff x="7663400" y="2447013"/>
              <a:chExt cx="654775" cy="657750"/>
            </a:xfrm>
          </p:grpSpPr>
          <p:sp>
            <p:nvSpPr>
              <p:cNvPr id="316" name="Google Shape;316;p8"/>
              <p:cNvSpPr/>
              <p:nvPr/>
            </p:nvSpPr>
            <p:spPr>
              <a:xfrm>
                <a:off x="7663400" y="2447013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7" name="Google Shape;317;p8"/>
              <p:cNvSpPr/>
              <p:nvPr/>
            </p:nvSpPr>
            <p:spPr>
              <a:xfrm>
                <a:off x="7663400" y="2791638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5"/>
                    </a:lnTo>
                    <a:lnTo>
                      <a:pt x="10847" y="12525"/>
                    </a:lnTo>
                    <a:lnTo>
                      <a:pt x="14462" y="6262"/>
                    </a:lnTo>
                    <a:lnTo>
                      <a:pt x="10847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18" name="Google Shape;318;p8"/>
              <p:cNvSpPr/>
              <p:nvPr/>
            </p:nvSpPr>
            <p:spPr>
              <a:xfrm>
                <a:off x="7956600" y="2619313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7" y="0"/>
                    </a:moveTo>
                    <a:lnTo>
                      <a:pt x="1" y="6263"/>
                    </a:lnTo>
                    <a:lnTo>
                      <a:pt x="3617" y="12526"/>
                    </a:lnTo>
                    <a:lnTo>
                      <a:pt x="10848" y="12526"/>
                    </a:lnTo>
                    <a:lnTo>
                      <a:pt x="14463" y="6263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  <p:grpSp>
          <p:nvGrpSpPr>
            <p:cNvPr id="319" name="Google Shape;319;p8"/>
            <p:cNvGrpSpPr/>
            <p:nvPr/>
          </p:nvGrpSpPr>
          <p:grpSpPr>
            <a:xfrm>
              <a:off x="274325" y="210625"/>
              <a:ext cx="949825" cy="657750"/>
              <a:chOff x="7368350" y="1061350"/>
              <a:chExt cx="949825" cy="657750"/>
            </a:xfrm>
          </p:grpSpPr>
          <p:sp>
            <p:nvSpPr>
              <p:cNvPr id="320" name="Google Shape;320;p8"/>
              <p:cNvSpPr/>
              <p:nvPr/>
            </p:nvSpPr>
            <p:spPr>
              <a:xfrm>
                <a:off x="7368350" y="1233675"/>
                <a:ext cx="361575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5" extrusionOk="0">
                    <a:moveTo>
                      <a:pt x="3617" y="0"/>
                    </a:moveTo>
                    <a:lnTo>
                      <a:pt x="1" y="6262"/>
                    </a:lnTo>
                    <a:lnTo>
                      <a:pt x="3617" y="12524"/>
                    </a:lnTo>
                    <a:lnTo>
                      <a:pt x="10848" y="12524"/>
                    </a:lnTo>
                    <a:lnTo>
                      <a:pt x="14463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1" name="Google Shape;321;p8"/>
              <p:cNvSpPr/>
              <p:nvPr/>
            </p:nvSpPr>
            <p:spPr>
              <a:xfrm>
                <a:off x="7663400" y="10613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3"/>
                    </a:lnTo>
                    <a:lnTo>
                      <a:pt x="3616" y="12525"/>
                    </a:lnTo>
                    <a:lnTo>
                      <a:pt x="10846" y="12525"/>
                    </a:lnTo>
                    <a:lnTo>
                      <a:pt x="14462" y="6263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2" name="Google Shape;322;p8"/>
              <p:cNvSpPr/>
              <p:nvPr/>
            </p:nvSpPr>
            <p:spPr>
              <a:xfrm>
                <a:off x="7663400" y="1405950"/>
                <a:ext cx="361575" cy="313150"/>
              </a:xfrm>
              <a:custGeom>
                <a:avLst/>
                <a:gdLst/>
                <a:ahLst/>
                <a:cxnLst/>
                <a:rect l="l" t="t" r="r" b="b"/>
                <a:pathLst>
                  <a:path w="14463" h="12526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6"/>
                    </a:lnTo>
                    <a:lnTo>
                      <a:pt x="10846" y="12526"/>
                    </a:lnTo>
                    <a:lnTo>
                      <a:pt x="14462" y="6262"/>
                    </a:lnTo>
                    <a:lnTo>
                      <a:pt x="10846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  <p:sp>
            <p:nvSpPr>
              <p:cNvPr id="323" name="Google Shape;323;p8"/>
              <p:cNvSpPr/>
              <p:nvPr/>
            </p:nvSpPr>
            <p:spPr>
              <a:xfrm>
                <a:off x="7956575" y="1233675"/>
                <a:ext cx="361600" cy="313125"/>
              </a:xfrm>
              <a:custGeom>
                <a:avLst/>
                <a:gdLst/>
                <a:ahLst/>
                <a:cxnLst/>
                <a:rect l="l" t="t" r="r" b="b"/>
                <a:pathLst>
                  <a:path w="14464" h="12525" extrusionOk="0">
                    <a:moveTo>
                      <a:pt x="3616" y="0"/>
                    </a:moveTo>
                    <a:lnTo>
                      <a:pt x="1" y="6262"/>
                    </a:lnTo>
                    <a:lnTo>
                      <a:pt x="3616" y="12524"/>
                    </a:lnTo>
                    <a:lnTo>
                      <a:pt x="10848" y="12524"/>
                    </a:lnTo>
                    <a:lnTo>
                      <a:pt x="14464" y="6262"/>
                    </a:lnTo>
                    <a:lnTo>
                      <a:pt x="10848" y="0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/>
              </a:p>
            </p:txBody>
          </p:sp>
        </p:grpSp>
      </p:grpSp>
      <p:sp>
        <p:nvSpPr>
          <p:cNvPr id="324" name="Google Shape;324;p8"/>
          <p:cNvSpPr>
            <a:spLocks noGrp="1"/>
          </p:cNvSpPr>
          <p:nvPr>
            <p:ph type="pic" idx="2"/>
          </p:nvPr>
        </p:nvSpPr>
        <p:spPr>
          <a:xfrm>
            <a:off x="6665751" y="1433600"/>
            <a:ext cx="4484400" cy="3990800"/>
          </a:xfrm>
          <a:prstGeom prst="hexagon">
            <a:avLst>
              <a:gd name="adj" fmla="val 25000"/>
              <a:gd name="vf" fmla="val 115470"/>
            </a:avLst>
          </a:prstGeom>
          <a:noFill/>
          <a:ln>
            <a:noFill/>
          </a:ln>
        </p:spPr>
        <p:txBody>
          <a:bodyPr/>
          <a:lstStyle/>
          <a:p>
            <a:endParaRPr lang="es-CO"/>
          </a:p>
        </p:txBody>
      </p:sp>
      <p:pic>
        <p:nvPicPr>
          <p:cNvPr id="43" name="Imagen 4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412" y="215930"/>
            <a:ext cx="890480" cy="142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15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1D46DF8-25E2-A609-CAE3-4309D008D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3F3676A-D653-8B29-803C-5601C8A78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DD90C4-8F9D-BEE2-56FB-BE182277E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FE2653-4432-4B9E-BD2D-9C668E62EFFA}" type="datetimeFigureOut">
              <a:rPr lang="es-CO" smtClean="0"/>
              <a:t>29/04/2026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FC910F-BDE9-C9C2-0B47-72D81D5CEF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293DFDD-08E0-B01F-04D2-2F1FDA4C39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1E9D955-1407-41C0-A8D2-56D39ADD407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7943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7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7" name="Google Shape;1467;p37"/>
          <p:cNvGrpSpPr/>
          <p:nvPr/>
        </p:nvGrpSpPr>
        <p:grpSpPr>
          <a:xfrm>
            <a:off x="6056334" y="1867879"/>
            <a:ext cx="1658500" cy="1335788"/>
            <a:chOff x="6198500" y="1668659"/>
            <a:chExt cx="1243875" cy="1001841"/>
          </a:xfrm>
        </p:grpSpPr>
        <p:sp>
          <p:nvSpPr>
            <p:cNvPr id="1468" name="Google Shape;1468;p37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69" name="Google Shape;1469;p37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0" name="Google Shape;1470;p37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1" name="Google Shape;1471;p37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2" name="Google Shape;1472;p37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73" name="Google Shape;1473;p37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1474" name="Google Shape;147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27500" y="984900"/>
            <a:ext cx="2213536" cy="1941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5" name="Google Shape;147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50634" y="3273234"/>
            <a:ext cx="3158669" cy="277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6" name="Google Shape;1476;p37"/>
          <p:cNvPicPr preferRelativeResize="0">
            <a:picLocks noGrp="1"/>
          </p:cNvPicPr>
          <p:nvPr>
            <p:ph type="pic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633" y="1543735"/>
            <a:ext cx="4484400" cy="3566948"/>
          </a:xfrm>
          <a:prstGeom prst="hexagon">
            <a:avLst>
              <a:gd name="adj" fmla="val 25000"/>
              <a:gd name="vf" fmla="val 115470"/>
            </a:avLst>
          </a:prstGeom>
        </p:spPr>
      </p:pic>
      <p:grpSp>
        <p:nvGrpSpPr>
          <p:cNvPr id="1479" name="Google Shape;1479;p37"/>
          <p:cNvGrpSpPr/>
          <p:nvPr/>
        </p:nvGrpSpPr>
        <p:grpSpPr>
          <a:xfrm>
            <a:off x="7457684" y="1218359"/>
            <a:ext cx="656669" cy="579988"/>
            <a:chOff x="5233025" y="493775"/>
            <a:chExt cx="836025" cy="738400"/>
          </a:xfrm>
        </p:grpSpPr>
        <p:sp>
          <p:nvSpPr>
            <p:cNvPr id="1480" name="Google Shape;1480;p37"/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1" name="Google Shape;1481;p37"/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482" name="Google Shape;1482;p37"/>
          <p:cNvSpPr/>
          <p:nvPr/>
        </p:nvSpPr>
        <p:spPr>
          <a:xfrm>
            <a:off x="5392610" y="5917653"/>
            <a:ext cx="329268" cy="329268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pSp>
        <p:nvGrpSpPr>
          <p:cNvPr id="1483" name="Google Shape;1483;p37"/>
          <p:cNvGrpSpPr/>
          <p:nvPr/>
        </p:nvGrpSpPr>
        <p:grpSpPr>
          <a:xfrm>
            <a:off x="3386601" y="397733"/>
            <a:ext cx="1266433" cy="877000"/>
            <a:chOff x="7368350" y="1061350"/>
            <a:chExt cx="949825" cy="657750"/>
          </a:xfrm>
        </p:grpSpPr>
        <p:sp>
          <p:nvSpPr>
            <p:cNvPr id="1484" name="Google Shape;1484;p37"/>
            <p:cNvSpPr/>
            <p:nvPr/>
          </p:nvSpPr>
          <p:spPr>
            <a:xfrm>
              <a:off x="7368350" y="1233675"/>
              <a:ext cx="361575" cy="313125"/>
            </a:xfrm>
            <a:custGeom>
              <a:avLst/>
              <a:gdLst/>
              <a:ahLst/>
              <a:cxnLst/>
              <a:rect l="l" t="t" r="r" b="b"/>
              <a:pathLst>
                <a:path w="14463" h="12525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4"/>
                  </a:lnTo>
                  <a:lnTo>
                    <a:pt x="10848" y="12524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5" name="Google Shape;1485;p37"/>
            <p:cNvSpPr/>
            <p:nvPr/>
          </p:nvSpPr>
          <p:spPr>
            <a:xfrm>
              <a:off x="7663400" y="1061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3"/>
                  </a:lnTo>
                  <a:lnTo>
                    <a:pt x="3616" y="12525"/>
                  </a:lnTo>
                  <a:lnTo>
                    <a:pt x="10846" y="12525"/>
                  </a:lnTo>
                  <a:lnTo>
                    <a:pt x="14462" y="6263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6" name="Google Shape;1486;p37"/>
            <p:cNvSpPr/>
            <p:nvPr/>
          </p:nvSpPr>
          <p:spPr>
            <a:xfrm>
              <a:off x="7663400" y="14059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6"/>
                  </a:lnTo>
                  <a:lnTo>
                    <a:pt x="10846" y="12526"/>
                  </a:lnTo>
                  <a:lnTo>
                    <a:pt x="14462" y="6262"/>
                  </a:lnTo>
                  <a:lnTo>
                    <a:pt x="10846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7" name="Google Shape;1487;p37"/>
            <p:cNvSpPr/>
            <p:nvPr/>
          </p:nvSpPr>
          <p:spPr>
            <a:xfrm>
              <a:off x="7956575" y="1233675"/>
              <a:ext cx="361600" cy="313125"/>
            </a:xfrm>
            <a:custGeom>
              <a:avLst/>
              <a:gdLst/>
              <a:ahLst/>
              <a:cxnLst/>
              <a:rect l="l" t="t" r="r" b="b"/>
              <a:pathLst>
                <a:path w="14464" h="12525" extrusionOk="0">
                  <a:moveTo>
                    <a:pt x="3616" y="0"/>
                  </a:moveTo>
                  <a:lnTo>
                    <a:pt x="1" y="6262"/>
                  </a:lnTo>
                  <a:lnTo>
                    <a:pt x="3616" y="12524"/>
                  </a:lnTo>
                  <a:lnTo>
                    <a:pt x="10848" y="12524"/>
                  </a:lnTo>
                  <a:lnTo>
                    <a:pt x="14464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4" name="Imagen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10" y="2043525"/>
            <a:ext cx="5806557" cy="2771017"/>
          </a:xfrm>
          <a:prstGeom prst="rect">
            <a:avLst/>
          </a:prstGeom>
        </p:spPr>
      </p:pic>
      <p:pic>
        <p:nvPicPr>
          <p:cNvPr id="2" name="Imagen 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F38B0774-A35C-F650-151E-F3898C89527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19"/>
          <a:stretch/>
        </p:blipFill>
        <p:spPr bwMode="auto">
          <a:xfrm>
            <a:off x="4076701" y="5115566"/>
            <a:ext cx="8115300" cy="1524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41"/>
          <p:cNvSpPr txBox="1">
            <a:spLocks noGrp="1"/>
          </p:cNvSpPr>
          <p:nvPr>
            <p:ph type="title"/>
          </p:nvPr>
        </p:nvSpPr>
        <p:spPr>
          <a:xfrm>
            <a:off x="1386615" y="1309481"/>
            <a:ext cx="7874031" cy="151510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MX" sz="2133" dirty="0">
                <a:solidFill>
                  <a:srgbClr val="000000"/>
                </a:solidFill>
                <a:latin typeface="Aptos" panose="020B0004020202020204" pitchFamily="34" charset="0"/>
              </a:rPr>
            </a:br>
            <a:br>
              <a:rPr lang="es-CO" sz="1600" dirty="0"/>
            </a:br>
            <a:endParaRPr sz="1867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4" name="Google Shape;1544;p41"/>
          <p:cNvSpPr txBox="1">
            <a:spLocks noGrp="1"/>
          </p:cNvSpPr>
          <p:nvPr>
            <p:ph type="title" idx="2"/>
          </p:nvPr>
        </p:nvSpPr>
        <p:spPr>
          <a:xfrm>
            <a:off x="1104932" y="1248157"/>
            <a:ext cx="7443445" cy="8930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lvl="0"/>
            <a:r>
              <a:rPr lang="es-CO" sz="4267" b="1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¿Qué es el Enfoque Diferencial?</a:t>
            </a:r>
            <a:endParaRPr sz="4267" b="1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52" name="Google Shape;155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27255" y="719180"/>
            <a:ext cx="2213536" cy="1941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0570" y="2259533"/>
            <a:ext cx="2795707" cy="2338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41"/>
          <p:cNvPicPr preferRelativeResize="0">
            <a:picLocks noGrp="1"/>
          </p:cNvPicPr>
          <p:nvPr>
            <p:ph type="pic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44379" y="1321879"/>
            <a:ext cx="2795707" cy="2770400"/>
          </a:xfrm>
          <a:prstGeom prst="hexagon">
            <a:avLst>
              <a:gd name="adj" fmla="val 25000"/>
              <a:gd name="vf" fmla="val 115470"/>
            </a:avLst>
          </a:prstGeom>
        </p:spPr>
      </p:pic>
      <p:grpSp>
        <p:nvGrpSpPr>
          <p:cNvPr id="1555" name="Google Shape;1555;p41"/>
          <p:cNvGrpSpPr/>
          <p:nvPr/>
        </p:nvGrpSpPr>
        <p:grpSpPr>
          <a:xfrm>
            <a:off x="6766751" y="2080659"/>
            <a:ext cx="656669" cy="579988"/>
            <a:chOff x="5233025" y="493775"/>
            <a:chExt cx="836025" cy="738400"/>
          </a:xfrm>
        </p:grpSpPr>
        <p:sp>
          <p:nvSpPr>
            <p:cNvPr id="1556" name="Google Shape;1556;p41"/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7" name="Google Shape;1557;p41"/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1558" name="Google Shape;1558;p41"/>
          <p:cNvSpPr/>
          <p:nvPr/>
        </p:nvSpPr>
        <p:spPr>
          <a:xfrm>
            <a:off x="5392610" y="5927047"/>
            <a:ext cx="329268" cy="329268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" name="Imagen 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29E0657C-0714-E28E-E9C0-7465BCBC968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19"/>
          <a:stretch/>
        </p:blipFill>
        <p:spPr bwMode="auto">
          <a:xfrm>
            <a:off x="4076701" y="5142719"/>
            <a:ext cx="8115300" cy="1524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7BFBEEE-E438-6DDE-E254-8707C8579A9C}"/>
              </a:ext>
            </a:extLst>
          </p:cNvPr>
          <p:cNvSpPr txBox="1"/>
          <p:nvPr/>
        </p:nvSpPr>
        <p:spPr>
          <a:xfrm>
            <a:off x="1105637" y="1217471"/>
            <a:ext cx="5641017" cy="54386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br>
              <a:rPr lang="es-CO" sz="1467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O" sz="1467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A4F2EB9-9F92-DEEF-0053-AFE29FD3C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32" y="-3141181"/>
            <a:ext cx="5789074" cy="8125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s-CO" altLang="es-CO" dirty="0">
                <a:latin typeface="Arial" panose="020B0604020202020204" pitchFamily="34" charset="0"/>
              </a:rPr>
              <a:t>                                                 </a:t>
            </a:r>
            <a:endParaRPr lang="es-CO" altLang="es-CO" sz="3600" b="1" dirty="0">
              <a:solidFill>
                <a:schemeClr val="tx2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Estrategia que reconoce las diferencias individuales y colectivas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Busca garantizar igualdad real en el acceso a los servicios de salud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Tiene en cuenta condiciones sociales, culturales, económicas y físicas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Promueve el respeto por la diversidad.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CO" altLang="es-CO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CO" altLang="es-CO" sz="1800" b="1" i="0" u="none" strike="noStrike" cap="none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F1FBDA4-0B65-63FA-099B-637935E5B1A6}"/>
              </a:ext>
            </a:extLst>
          </p:cNvPr>
          <p:cNvSpPr txBox="1"/>
          <p:nvPr/>
        </p:nvSpPr>
        <p:spPr>
          <a:xfrm>
            <a:off x="1178224" y="4296862"/>
            <a:ext cx="5059905" cy="2503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PRINCIPIOS :</a:t>
            </a:r>
            <a:br>
              <a:rPr lang="es-CO" sz="2000" dirty="0"/>
            </a:br>
            <a:r>
              <a:rPr lang="es-CO" altLang="es-CO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Equidad </a:t>
            </a:r>
            <a:br>
              <a:rPr lang="es-CO" altLang="es-CO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es-CO" altLang="es-CO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Inclusión </a:t>
            </a:r>
            <a:br>
              <a:rPr lang="es-CO" altLang="es-CO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es-CO" altLang="es-CO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Respeto por la diversidad </a:t>
            </a:r>
            <a:br>
              <a:rPr lang="es-CO" altLang="es-CO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es-CO" altLang="es-CO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Dignidad humana </a:t>
            </a:r>
            <a:br>
              <a:rPr lang="es-CO" altLang="es-CO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es-CO" altLang="es-CO" sz="20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Interculturalidad </a:t>
            </a:r>
            <a:br>
              <a:rPr lang="es-CO" altLang="es-CO" sz="2000" dirty="0">
                <a:latin typeface="Arial" panose="020B0604020202020204" pitchFamily="34" charset="0"/>
              </a:rPr>
            </a:br>
            <a:br>
              <a:rPr lang="es-CO" sz="1867" dirty="0"/>
            </a:br>
            <a:endParaRPr lang="es-CO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CA7F7E26-D3A9-02C8-CFB2-D05A3F4B71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9579" y="5002726"/>
            <a:ext cx="2914650" cy="1571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2">
          <a:extLst>
            <a:ext uri="{FF2B5EF4-FFF2-40B4-BE49-F238E27FC236}">
              <a16:creationId xmlns:a16="http://schemas.microsoft.com/office/drawing/2014/main" id="{8CEDD605-EA69-7CE1-2158-2C1331996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Google Shape;1543;p41">
            <a:extLst>
              <a:ext uri="{FF2B5EF4-FFF2-40B4-BE49-F238E27FC236}">
                <a16:creationId xmlns:a16="http://schemas.microsoft.com/office/drawing/2014/main" id="{59775C0D-EAA1-E7F7-B82E-872D297D37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3224" y="3437012"/>
            <a:ext cx="7874031" cy="1515104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br>
              <a:rPr lang="es-CO" sz="1867" dirty="0"/>
            </a:br>
            <a:endParaRPr sz="1867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4" name="Google Shape;1544;p41">
            <a:extLst>
              <a:ext uri="{FF2B5EF4-FFF2-40B4-BE49-F238E27FC236}">
                <a16:creationId xmlns:a16="http://schemas.microsoft.com/office/drawing/2014/main" id="{0E747A4A-CAAF-3230-4D09-5021A45E6471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562889" y="1175917"/>
            <a:ext cx="7443445" cy="8930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lvl="0"/>
            <a:r>
              <a:rPr lang="es-CO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Grupos con Enfoque Diferencial.</a:t>
            </a:r>
            <a:endParaRPr sz="4267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52" name="Google Shape;1552;p41">
            <a:extLst>
              <a:ext uri="{FF2B5EF4-FFF2-40B4-BE49-F238E27FC236}">
                <a16:creationId xmlns:a16="http://schemas.microsoft.com/office/drawing/2014/main" id="{45DF9F01-3899-4F23-4D0A-1E7C3ED6E59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68423" y="1039520"/>
            <a:ext cx="2213536" cy="1941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41">
            <a:extLst>
              <a:ext uri="{FF2B5EF4-FFF2-40B4-BE49-F238E27FC236}">
                <a16:creationId xmlns:a16="http://schemas.microsoft.com/office/drawing/2014/main" id="{7E451FD8-8EDC-B409-C345-D73C65254DC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0570" y="2259533"/>
            <a:ext cx="2795707" cy="2338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41">
            <a:extLst>
              <a:ext uri="{FF2B5EF4-FFF2-40B4-BE49-F238E27FC236}">
                <a16:creationId xmlns:a16="http://schemas.microsoft.com/office/drawing/2014/main" id="{0F6D4EC9-C7E2-FA9D-A2DC-3441D48EA2DD}"/>
              </a:ext>
            </a:extLst>
          </p:cNvPr>
          <p:cNvPicPr preferRelativeResize="0">
            <a:picLocks noGrp="1"/>
          </p:cNvPicPr>
          <p:nvPr>
            <p:ph type="pic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44379" y="1321879"/>
            <a:ext cx="2795707" cy="2770400"/>
          </a:xfrm>
          <a:prstGeom prst="hexagon">
            <a:avLst>
              <a:gd name="adj" fmla="val 25000"/>
              <a:gd name="vf" fmla="val 115470"/>
            </a:avLst>
          </a:prstGeom>
        </p:spPr>
      </p:pic>
      <p:grpSp>
        <p:nvGrpSpPr>
          <p:cNvPr id="1555" name="Google Shape;1555;p41">
            <a:extLst>
              <a:ext uri="{FF2B5EF4-FFF2-40B4-BE49-F238E27FC236}">
                <a16:creationId xmlns:a16="http://schemas.microsoft.com/office/drawing/2014/main" id="{FBD94E49-8E9F-DEB9-3D2E-4F8A66CAF58E}"/>
              </a:ext>
            </a:extLst>
          </p:cNvPr>
          <p:cNvGrpSpPr/>
          <p:nvPr/>
        </p:nvGrpSpPr>
        <p:grpSpPr>
          <a:xfrm>
            <a:off x="11302175" y="2857024"/>
            <a:ext cx="656669" cy="579988"/>
            <a:chOff x="5233025" y="493775"/>
            <a:chExt cx="836025" cy="738400"/>
          </a:xfrm>
        </p:grpSpPr>
        <p:sp>
          <p:nvSpPr>
            <p:cNvPr id="1556" name="Google Shape;1556;p41">
              <a:extLst>
                <a:ext uri="{FF2B5EF4-FFF2-40B4-BE49-F238E27FC236}">
                  <a16:creationId xmlns:a16="http://schemas.microsoft.com/office/drawing/2014/main" id="{D44CCFB0-690D-06EA-E829-74362FCFFFD5}"/>
                </a:ext>
              </a:extLst>
            </p:cNvPr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7" name="Google Shape;1557;p41">
              <a:extLst>
                <a:ext uri="{FF2B5EF4-FFF2-40B4-BE49-F238E27FC236}">
                  <a16:creationId xmlns:a16="http://schemas.microsoft.com/office/drawing/2014/main" id="{4C108D7B-3159-EF7F-13B7-F99270EC137A}"/>
                </a:ext>
              </a:extLst>
            </p:cNvPr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</p:grpSp>
      <p:sp>
        <p:nvSpPr>
          <p:cNvPr id="1558" name="Google Shape;1558;p41">
            <a:extLst>
              <a:ext uri="{FF2B5EF4-FFF2-40B4-BE49-F238E27FC236}">
                <a16:creationId xmlns:a16="http://schemas.microsoft.com/office/drawing/2014/main" id="{A276E9CF-73C3-0D47-3F50-59180D6A1CA0}"/>
              </a:ext>
            </a:extLst>
          </p:cNvPr>
          <p:cNvSpPr/>
          <p:nvPr/>
        </p:nvSpPr>
        <p:spPr>
          <a:xfrm>
            <a:off x="5392610" y="5927047"/>
            <a:ext cx="329268" cy="329268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" name="Imagen 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74C506F1-B173-B6B3-A8F0-4551559FC16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19"/>
          <a:stretch/>
        </p:blipFill>
        <p:spPr bwMode="auto">
          <a:xfrm>
            <a:off x="4076701" y="5142719"/>
            <a:ext cx="8115300" cy="1524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C2F4DDD5-333A-1953-9F08-937FDF3674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89" y="-2216907"/>
            <a:ext cx="5491773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C7E51C5-22B0-0BAB-FCB8-8615D7AB6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723" y="1260618"/>
            <a:ext cx="6436377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20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Niños, niñas y adolescentes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Personas mayores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Personas con discapacidad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Comunidades indígenas y afrodescendientes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Población LGBTIQ+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2400" b="0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Víctimas del conflicto armado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79CE394-BFC1-7997-547C-F8D33AC712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54148" y="4714025"/>
            <a:ext cx="3072182" cy="193611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A0B0A1B-61CC-9919-14E1-A8E114C9E7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0353" y="1603871"/>
            <a:ext cx="1828800" cy="1228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52793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2">
          <a:extLst>
            <a:ext uri="{FF2B5EF4-FFF2-40B4-BE49-F238E27FC236}">
              <a16:creationId xmlns:a16="http://schemas.microsoft.com/office/drawing/2014/main" id="{FA73DC85-ED5D-7D5D-BC9E-42A9BA7BD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41">
            <a:extLst>
              <a:ext uri="{FF2B5EF4-FFF2-40B4-BE49-F238E27FC236}">
                <a16:creationId xmlns:a16="http://schemas.microsoft.com/office/drawing/2014/main" id="{5243310A-80B7-9F1D-8BE8-FB9E672F44FF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540792" y="516601"/>
            <a:ext cx="7443445" cy="8930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lvl="0"/>
            <a:r>
              <a:rPr lang="es-CO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Marco Normativo.</a:t>
            </a:r>
            <a:endParaRPr sz="4267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52" name="Google Shape;1552;p41">
            <a:extLst>
              <a:ext uri="{FF2B5EF4-FFF2-40B4-BE49-F238E27FC236}">
                <a16:creationId xmlns:a16="http://schemas.microsoft.com/office/drawing/2014/main" id="{17359026-01AF-2EE4-9D4B-44A50B75E91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68423" y="1039520"/>
            <a:ext cx="2213536" cy="1941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41">
            <a:extLst>
              <a:ext uri="{FF2B5EF4-FFF2-40B4-BE49-F238E27FC236}">
                <a16:creationId xmlns:a16="http://schemas.microsoft.com/office/drawing/2014/main" id="{3CB0A2D7-1F87-87EB-30F1-D5A43966819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0570" y="2259533"/>
            <a:ext cx="2795707" cy="2338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41">
            <a:extLst>
              <a:ext uri="{FF2B5EF4-FFF2-40B4-BE49-F238E27FC236}">
                <a16:creationId xmlns:a16="http://schemas.microsoft.com/office/drawing/2014/main" id="{2C1FAD73-DA80-00E0-854C-5143092892B5}"/>
              </a:ext>
            </a:extLst>
          </p:cNvPr>
          <p:cNvPicPr preferRelativeResize="0">
            <a:picLocks noGrp="1"/>
          </p:cNvPicPr>
          <p:nvPr>
            <p:ph type="pic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44379" y="1321879"/>
            <a:ext cx="2795707" cy="2770400"/>
          </a:xfrm>
          <a:prstGeom prst="hexagon">
            <a:avLst>
              <a:gd name="adj" fmla="val 25000"/>
              <a:gd name="vf" fmla="val 115470"/>
            </a:avLst>
          </a:prstGeom>
        </p:spPr>
      </p:pic>
      <p:grpSp>
        <p:nvGrpSpPr>
          <p:cNvPr id="1555" name="Google Shape;1555;p41">
            <a:extLst>
              <a:ext uri="{FF2B5EF4-FFF2-40B4-BE49-F238E27FC236}">
                <a16:creationId xmlns:a16="http://schemas.microsoft.com/office/drawing/2014/main" id="{A0E186D8-D51E-F0A7-D26E-D558732A74B0}"/>
              </a:ext>
            </a:extLst>
          </p:cNvPr>
          <p:cNvGrpSpPr/>
          <p:nvPr/>
        </p:nvGrpSpPr>
        <p:grpSpPr>
          <a:xfrm>
            <a:off x="11302175" y="2857024"/>
            <a:ext cx="656669" cy="579988"/>
            <a:chOff x="5233025" y="493775"/>
            <a:chExt cx="836025" cy="738400"/>
          </a:xfrm>
        </p:grpSpPr>
        <p:sp>
          <p:nvSpPr>
            <p:cNvPr id="1556" name="Google Shape;1556;p41">
              <a:extLst>
                <a:ext uri="{FF2B5EF4-FFF2-40B4-BE49-F238E27FC236}">
                  <a16:creationId xmlns:a16="http://schemas.microsoft.com/office/drawing/2014/main" id="{16D4294B-1DFF-3FEE-3A33-34586DA085D2}"/>
                </a:ext>
              </a:extLst>
            </p:cNvPr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7" name="Google Shape;1557;p41">
              <a:extLst>
                <a:ext uri="{FF2B5EF4-FFF2-40B4-BE49-F238E27FC236}">
                  <a16:creationId xmlns:a16="http://schemas.microsoft.com/office/drawing/2014/main" id="{D884ED8A-6995-28D9-BFFB-B4019ED4E434}"/>
                </a:ext>
              </a:extLst>
            </p:cNvPr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</p:grpSp>
      <p:sp>
        <p:nvSpPr>
          <p:cNvPr id="1558" name="Google Shape;1558;p41">
            <a:extLst>
              <a:ext uri="{FF2B5EF4-FFF2-40B4-BE49-F238E27FC236}">
                <a16:creationId xmlns:a16="http://schemas.microsoft.com/office/drawing/2014/main" id="{04448201-4B16-C50D-C9AE-73A9F2A896B0}"/>
              </a:ext>
            </a:extLst>
          </p:cNvPr>
          <p:cNvSpPr/>
          <p:nvPr/>
        </p:nvSpPr>
        <p:spPr>
          <a:xfrm>
            <a:off x="5392610" y="5927047"/>
            <a:ext cx="329268" cy="329268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" name="Imagen 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4FA37897-FDB3-AD43-1CFC-8043A6DF0C1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19"/>
          <a:stretch/>
        </p:blipFill>
        <p:spPr bwMode="auto">
          <a:xfrm>
            <a:off x="4076701" y="5142719"/>
            <a:ext cx="8115300" cy="1524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33473AAE-AB9B-D1E8-8262-EDFBB04B6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89" y="-1801410"/>
            <a:ext cx="549177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58E5C3B-52E7-7BF6-5E4E-BB1ECD82A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5723" y="2368614"/>
            <a:ext cx="27443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2000" dirty="0">
              <a:latin typeface="Arial" panose="020B0604020202020204" pitchFamily="34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88F3110-80F6-D332-C9A1-9BE590F36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671" y="925381"/>
            <a:ext cx="6938803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Constitución Política de Colombia (Derecho a la igualdad)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Ley 1751 de 2015 (Derecho fundamental a la salud)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Resolución 3280 de 2018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Política de Atención Integral en Salud (PAIS)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Enfoque diferencial en el Modelo de Atención </a:t>
            </a:r>
          </a:p>
        </p:txBody>
      </p:sp>
    </p:spTree>
    <p:extLst>
      <p:ext uri="{BB962C8B-B14F-4D97-AF65-F5344CB8AC3E}">
        <p14:creationId xmlns:p14="http://schemas.microsoft.com/office/powerpoint/2010/main" val="3735679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2">
          <a:extLst>
            <a:ext uri="{FF2B5EF4-FFF2-40B4-BE49-F238E27FC236}">
              <a16:creationId xmlns:a16="http://schemas.microsoft.com/office/drawing/2014/main" id="{8E4A82CE-8A67-1161-B174-ECB4E5DE5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4" name="Google Shape;1544;p41">
            <a:extLst>
              <a:ext uri="{FF2B5EF4-FFF2-40B4-BE49-F238E27FC236}">
                <a16:creationId xmlns:a16="http://schemas.microsoft.com/office/drawing/2014/main" id="{534A1488-AE04-4684-AE44-70FCDB30D5F3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562889" y="1175917"/>
            <a:ext cx="7443445" cy="8930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lvl="0"/>
            <a:r>
              <a:rPr lang="es-CO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Importancia en Consulta Externa.</a:t>
            </a:r>
            <a:endParaRPr sz="4267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52" name="Google Shape;1552;p41">
            <a:extLst>
              <a:ext uri="{FF2B5EF4-FFF2-40B4-BE49-F238E27FC236}">
                <a16:creationId xmlns:a16="http://schemas.microsoft.com/office/drawing/2014/main" id="{00371EC0-CBC7-4F6E-F02B-B0CC53EBD47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68423" y="1039520"/>
            <a:ext cx="2213536" cy="1941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41">
            <a:extLst>
              <a:ext uri="{FF2B5EF4-FFF2-40B4-BE49-F238E27FC236}">
                <a16:creationId xmlns:a16="http://schemas.microsoft.com/office/drawing/2014/main" id="{6D268BA6-AF68-0B42-FDE2-DEAA4CE38CA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70570" y="2259533"/>
            <a:ext cx="2795707" cy="2338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41">
            <a:extLst>
              <a:ext uri="{FF2B5EF4-FFF2-40B4-BE49-F238E27FC236}">
                <a16:creationId xmlns:a16="http://schemas.microsoft.com/office/drawing/2014/main" id="{7A9A757A-9384-ECE1-F5D1-B4065FE2C8FE}"/>
              </a:ext>
            </a:extLst>
          </p:cNvPr>
          <p:cNvPicPr preferRelativeResize="0">
            <a:picLocks noGrp="1"/>
          </p:cNvPicPr>
          <p:nvPr>
            <p:ph type="pic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44379" y="1321879"/>
            <a:ext cx="2795707" cy="2770400"/>
          </a:xfrm>
          <a:prstGeom prst="hexagon">
            <a:avLst>
              <a:gd name="adj" fmla="val 25000"/>
              <a:gd name="vf" fmla="val 115470"/>
            </a:avLst>
          </a:prstGeom>
        </p:spPr>
      </p:pic>
      <p:grpSp>
        <p:nvGrpSpPr>
          <p:cNvPr id="1555" name="Google Shape;1555;p41">
            <a:extLst>
              <a:ext uri="{FF2B5EF4-FFF2-40B4-BE49-F238E27FC236}">
                <a16:creationId xmlns:a16="http://schemas.microsoft.com/office/drawing/2014/main" id="{17C0A0C6-64CD-2402-C630-3E0F3CCAA989}"/>
              </a:ext>
            </a:extLst>
          </p:cNvPr>
          <p:cNvGrpSpPr/>
          <p:nvPr/>
        </p:nvGrpSpPr>
        <p:grpSpPr>
          <a:xfrm>
            <a:off x="11302175" y="2857024"/>
            <a:ext cx="656669" cy="579988"/>
            <a:chOff x="5233025" y="493775"/>
            <a:chExt cx="836025" cy="738400"/>
          </a:xfrm>
        </p:grpSpPr>
        <p:sp>
          <p:nvSpPr>
            <p:cNvPr id="1556" name="Google Shape;1556;p41">
              <a:extLst>
                <a:ext uri="{FF2B5EF4-FFF2-40B4-BE49-F238E27FC236}">
                  <a16:creationId xmlns:a16="http://schemas.microsoft.com/office/drawing/2014/main" id="{1704C475-D7E6-0235-9BDD-D3FB7248F10B}"/>
                </a:ext>
              </a:extLst>
            </p:cNvPr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7" name="Google Shape;1557;p41">
              <a:extLst>
                <a:ext uri="{FF2B5EF4-FFF2-40B4-BE49-F238E27FC236}">
                  <a16:creationId xmlns:a16="http://schemas.microsoft.com/office/drawing/2014/main" id="{216DA4DF-DAB9-5BE2-782F-E59754C38F86}"/>
                </a:ext>
              </a:extLst>
            </p:cNvPr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</p:grpSp>
      <p:sp>
        <p:nvSpPr>
          <p:cNvPr id="1558" name="Google Shape;1558;p41">
            <a:extLst>
              <a:ext uri="{FF2B5EF4-FFF2-40B4-BE49-F238E27FC236}">
                <a16:creationId xmlns:a16="http://schemas.microsoft.com/office/drawing/2014/main" id="{E7051038-97E1-372F-57CC-C8D240BA6B6A}"/>
              </a:ext>
            </a:extLst>
          </p:cNvPr>
          <p:cNvSpPr/>
          <p:nvPr/>
        </p:nvSpPr>
        <p:spPr>
          <a:xfrm>
            <a:off x="5392610" y="5927047"/>
            <a:ext cx="329268" cy="329268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" name="Imagen 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2D3518C9-F4D1-5038-3F01-E82E5591532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19"/>
          <a:stretch/>
        </p:blipFill>
        <p:spPr bwMode="auto">
          <a:xfrm>
            <a:off x="4076701" y="5142719"/>
            <a:ext cx="8115300" cy="1524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654CB7E6-8529-6FA1-3450-43E356226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89" y="-1801410"/>
            <a:ext cx="549177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85B5732-7C26-ED6E-5840-19836EF04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3963" y="1764502"/>
            <a:ext cx="6514925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O" altLang="es-CO" dirty="0"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s-CO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Mejora la calidad de la atención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s-CO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Disminuye inequidades en salud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s-CO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Fortalece la relación paciente–profesional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s-CO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Promueve atención humanizada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O" altLang="es-CO" sz="2400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</a:rPr>
              <a:t>Aumenta la satisfacción del usuario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961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2">
          <a:extLst>
            <a:ext uri="{FF2B5EF4-FFF2-40B4-BE49-F238E27FC236}">
              <a16:creationId xmlns:a16="http://schemas.microsoft.com/office/drawing/2014/main" id="{E4E72876-D6B0-59FA-20F0-FEE8A5153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B4ED694-8D7C-9BD1-3BD7-963BDDA5A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745" y="5209162"/>
            <a:ext cx="3057525" cy="1495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44" name="Google Shape;1544;p41">
            <a:extLst>
              <a:ext uri="{FF2B5EF4-FFF2-40B4-BE49-F238E27FC236}">
                <a16:creationId xmlns:a16="http://schemas.microsoft.com/office/drawing/2014/main" id="{ABF84F90-EF0A-62D7-E9B2-47DFAA5F3A16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483105" y="325094"/>
            <a:ext cx="7443445" cy="8930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lvl="0"/>
            <a:r>
              <a:rPr lang="es-CO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Barreras en la Atención.</a:t>
            </a:r>
            <a:endParaRPr sz="4267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52" name="Google Shape;1552;p41">
            <a:extLst>
              <a:ext uri="{FF2B5EF4-FFF2-40B4-BE49-F238E27FC236}">
                <a16:creationId xmlns:a16="http://schemas.microsoft.com/office/drawing/2014/main" id="{C7591FB8-3370-5C00-589A-32F4726A92F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68423" y="1039520"/>
            <a:ext cx="2213536" cy="1941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41">
            <a:extLst>
              <a:ext uri="{FF2B5EF4-FFF2-40B4-BE49-F238E27FC236}">
                <a16:creationId xmlns:a16="http://schemas.microsoft.com/office/drawing/2014/main" id="{8C9707E7-7E8B-35ED-52EA-80C4E07D0DE5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7728" y="2208855"/>
            <a:ext cx="2795707" cy="2338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41">
            <a:extLst>
              <a:ext uri="{FF2B5EF4-FFF2-40B4-BE49-F238E27FC236}">
                <a16:creationId xmlns:a16="http://schemas.microsoft.com/office/drawing/2014/main" id="{47265E69-2936-129A-B020-12B5C1DFB0B7}"/>
              </a:ext>
            </a:extLst>
          </p:cNvPr>
          <p:cNvPicPr preferRelativeResize="0">
            <a:picLocks noGrp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44379" y="1321879"/>
            <a:ext cx="2795707" cy="2770400"/>
          </a:xfrm>
          <a:prstGeom prst="hexagon">
            <a:avLst>
              <a:gd name="adj" fmla="val 25000"/>
              <a:gd name="vf" fmla="val 115470"/>
            </a:avLst>
          </a:prstGeom>
        </p:spPr>
      </p:pic>
      <p:sp>
        <p:nvSpPr>
          <p:cNvPr id="1558" name="Google Shape;1558;p41">
            <a:extLst>
              <a:ext uri="{FF2B5EF4-FFF2-40B4-BE49-F238E27FC236}">
                <a16:creationId xmlns:a16="http://schemas.microsoft.com/office/drawing/2014/main" id="{2622F1AF-6C92-188A-E2DD-658E5EEFE76D}"/>
              </a:ext>
            </a:extLst>
          </p:cNvPr>
          <p:cNvSpPr/>
          <p:nvPr/>
        </p:nvSpPr>
        <p:spPr>
          <a:xfrm>
            <a:off x="5392610" y="5927047"/>
            <a:ext cx="329268" cy="329268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" name="Imagen 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D76A5292-525D-003C-D161-7D7664D6829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19"/>
          <a:stretch/>
        </p:blipFill>
        <p:spPr bwMode="auto">
          <a:xfrm>
            <a:off x="4076700" y="5208099"/>
            <a:ext cx="8115300" cy="1524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32EFB24E-A60C-D6DA-07A8-DFBCAFF36F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89" y="-1801410"/>
            <a:ext cx="549177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8A93D072-1136-4966-C02F-D9306F625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1411" y="162557"/>
            <a:ext cx="6883231" cy="467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O" altLang="es-CO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Lenguaje técnico o poco claro </a:t>
            </a:r>
          </a:p>
          <a:p>
            <a:r>
              <a:rPr lang="es-E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Discriminación o prejuicios </a:t>
            </a:r>
          </a:p>
          <a:p>
            <a:r>
              <a:rPr lang="es-E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Falta de accesibilidad (física o comunicativa) </a:t>
            </a:r>
          </a:p>
          <a:p>
            <a:r>
              <a:rPr lang="es-E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Desconocimiento cultural </a:t>
            </a:r>
          </a:p>
          <a:p>
            <a:r>
              <a:rPr lang="es-ES" b="1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Tiempos de atención insuficientes.</a:t>
            </a:r>
          </a:p>
          <a:p>
            <a:endParaRPr lang="es-ES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CO" sz="3600" b="1" dirty="0">
                <a:solidFill>
                  <a:srgbClr val="0070C0"/>
                </a:solidFill>
              </a:rPr>
              <a:t>Aplicación en Consulta Externa.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O" sz="3600" b="1" dirty="0">
              <a:solidFill>
                <a:srgbClr val="0070C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O" altLang="es-CO" sz="36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78FB05F-5CA6-A0AB-9F6D-FA3CB6B6F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5002" y="2507209"/>
            <a:ext cx="7126536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Escucha activa y empatía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Uso de lenguaje claro y respetuoso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Adaptar la atención a cada usuario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Reconocer contexto cultural y social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Garantizar trato digno sin discriminación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48E41D6-7076-4674-F482-63B93819FE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088" y="5003298"/>
            <a:ext cx="1627291" cy="163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954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2">
          <a:extLst>
            <a:ext uri="{FF2B5EF4-FFF2-40B4-BE49-F238E27FC236}">
              <a16:creationId xmlns:a16="http://schemas.microsoft.com/office/drawing/2014/main" id="{6869107F-100A-1618-CE8E-4ADDC0B48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E2F63D2C-ABD3-FA4D-0138-C9F5599030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12" y="2546593"/>
            <a:ext cx="1524078" cy="1524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44" name="Google Shape;1544;p41">
            <a:extLst>
              <a:ext uri="{FF2B5EF4-FFF2-40B4-BE49-F238E27FC236}">
                <a16:creationId xmlns:a16="http://schemas.microsoft.com/office/drawing/2014/main" id="{74F6E07A-6B04-7782-FE4B-8EAE27E80343}"/>
              </a:ext>
            </a:extLst>
          </p:cNvPr>
          <p:cNvSpPr txBox="1">
            <a:spLocks noGrp="1"/>
          </p:cNvSpPr>
          <p:nvPr>
            <p:ph type="title" idx="2"/>
          </p:nvPr>
        </p:nvSpPr>
        <p:spPr>
          <a:xfrm>
            <a:off x="1483105" y="496718"/>
            <a:ext cx="7443445" cy="89301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spcFirstLastPara="1" vert="horz" wrap="square" lIns="121900" tIns="121900" rIns="121900" bIns="121900" rtlCol="0" anchor="b" anchorCtr="0">
            <a:noAutofit/>
          </a:bodyPr>
          <a:lstStyle/>
          <a:p>
            <a:pPr lvl="0"/>
            <a:r>
              <a:rPr lang="es-CO" sz="4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Ejemplos en la Atención.</a:t>
            </a:r>
            <a:endParaRPr sz="4267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52" name="Google Shape;1552;p41">
            <a:extLst>
              <a:ext uri="{FF2B5EF4-FFF2-40B4-BE49-F238E27FC236}">
                <a16:creationId xmlns:a16="http://schemas.microsoft.com/office/drawing/2014/main" id="{F05B4143-2E5E-6B0B-3A73-070D618DCF2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68423" y="1039520"/>
            <a:ext cx="2213536" cy="1941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3" name="Google Shape;1553;p41">
            <a:extLst>
              <a:ext uri="{FF2B5EF4-FFF2-40B4-BE49-F238E27FC236}">
                <a16:creationId xmlns:a16="http://schemas.microsoft.com/office/drawing/2014/main" id="{08CFA5FC-7450-F9CD-A316-DFBACF85B8F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02506" y="2451641"/>
            <a:ext cx="2795707" cy="2338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4" name="Google Shape;1554;p41">
            <a:extLst>
              <a:ext uri="{FF2B5EF4-FFF2-40B4-BE49-F238E27FC236}">
                <a16:creationId xmlns:a16="http://schemas.microsoft.com/office/drawing/2014/main" id="{3691B525-06C6-9D31-B0FD-FC6F9A117C1C}"/>
              </a:ext>
            </a:extLst>
          </p:cNvPr>
          <p:cNvPicPr preferRelativeResize="0">
            <a:picLocks noGrp="1"/>
          </p:cNvPicPr>
          <p:nvPr>
            <p:ph type="pic" idx="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44379" y="1321879"/>
            <a:ext cx="2795707" cy="2770400"/>
          </a:xfrm>
          <a:prstGeom prst="hexagon">
            <a:avLst>
              <a:gd name="adj" fmla="val 25000"/>
              <a:gd name="vf" fmla="val 115470"/>
            </a:avLst>
          </a:prstGeom>
        </p:spPr>
      </p:pic>
      <p:grpSp>
        <p:nvGrpSpPr>
          <p:cNvPr id="1555" name="Google Shape;1555;p41">
            <a:extLst>
              <a:ext uri="{FF2B5EF4-FFF2-40B4-BE49-F238E27FC236}">
                <a16:creationId xmlns:a16="http://schemas.microsoft.com/office/drawing/2014/main" id="{D2246F74-854D-C9F1-1648-8BA5227D3331}"/>
              </a:ext>
            </a:extLst>
          </p:cNvPr>
          <p:cNvGrpSpPr/>
          <p:nvPr/>
        </p:nvGrpSpPr>
        <p:grpSpPr>
          <a:xfrm>
            <a:off x="11302175" y="2857024"/>
            <a:ext cx="656669" cy="579988"/>
            <a:chOff x="5233025" y="493775"/>
            <a:chExt cx="836025" cy="738400"/>
          </a:xfrm>
        </p:grpSpPr>
        <p:sp>
          <p:nvSpPr>
            <p:cNvPr id="1556" name="Google Shape;1556;p41">
              <a:extLst>
                <a:ext uri="{FF2B5EF4-FFF2-40B4-BE49-F238E27FC236}">
                  <a16:creationId xmlns:a16="http://schemas.microsoft.com/office/drawing/2014/main" id="{8C43535E-1B87-9F6D-7225-141C1F588F4E}"/>
                </a:ext>
              </a:extLst>
            </p:cNvPr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57" name="Google Shape;1557;p41">
              <a:extLst>
                <a:ext uri="{FF2B5EF4-FFF2-40B4-BE49-F238E27FC236}">
                  <a16:creationId xmlns:a16="http://schemas.microsoft.com/office/drawing/2014/main" id="{6DF46BE5-67E2-075A-8460-7AD8F287AB70}"/>
                </a:ext>
              </a:extLst>
            </p:cNvPr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 dirty="0"/>
            </a:p>
          </p:txBody>
        </p:sp>
      </p:grpSp>
      <p:sp>
        <p:nvSpPr>
          <p:cNvPr id="1558" name="Google Shape;1558;p41">
            <a:extLst>
              <a:ext uri="{FF2B5EF4-FFF2-40B4-BE49-F238E27FC236}">
                <a16:creationId xmlns:a16="http://schemas.microsoft.com/office/drawing/2014/main" id="{97AA7D6B-2118-0316-DFA1-03BA32EF0D73}"/>
              </a:ext>
            </a:extLst>
          </p:cNvPr>
          <p:cNvSpPr/>
          <p:nvPr/>
        </p:nvSpPr>
        <p:spPr>
          <a:xfrm>
            <a:off x="5392610" y="5927047"/>
            <a:ext cx="329268" cy="329268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2" name="Imagen 1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9859F497-BE15-CA08-3700-FB8F893A7D6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519"/>
          <a:stretch/>
        </p:blipFill>
        <p:spPr bwMode="auto">
          <a:xfrm>
            <a:off x="4076701" y="5142719"/>
            <a:ext cx="8115300" cy="15248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1">
            <a:extLst>
              <a:ext uri="{FF2B5EF4-FFF2-40B4-BE49-F238E27FC236}">
                <a16:creationId xmlns:a16="http://schemas.microsoft.com/office/drawing/2014/main" id="{E69E26E3-9AB8-9684-C32F-923924C6B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89" y="-1801410"/>
            <a:ext cx="549177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70122EE6-7D31-2C94-1625-5F5B5D2FC3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8968" y="2190451"/>
            <a:ext cx="184731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400" b="1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O" sz="3600" b="1" dirty="0">
              <a:solidFill>
                <a:srgbClr val="0070C0"/>
              </a:solidFill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s-CO" altLang="es-CO" sz="3600" b="1" dirty="0">
              <a:solidFill>
                <a:srgbClr val="0070C0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0B16020-0022-5501-EDDB-16E8E0AB2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5002" y="3338205"/>
            <a:ext cx="712653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CO" altLang="es-CO" dirty="0">
              <a:latin typeface="Arial" panose="020B0604020202020204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9539FF8-98FA-D685-4FD4-EA6E3974C9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782" y="847602"/>
            <a:ext cx="5813723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Explicar procedimientos en lenguaje sencillo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Permitir acompañante si el paciente lo requiere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Respetar creencias culturales en tratamientos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Priorizar atención en poblaciones vulnerables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Adecuar comunicación para discapacidad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881A4-ACE0-87D0-7C6B-521A33B219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2572" y="2609468"/>
            <a:ext cx="6172433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s-CO" altLang="es-CO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CO" altLang="es-CO" sz="32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32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Rol del Equipo</a:t>
            </a: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.</a:t>
            </a: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Brindar atención sin discriminación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Reconocer necesidades específicas del usuario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Garantizar accesibilidad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Promover trato digno y humanizado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18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Aplicar el enfoque diferencial en cada consulta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558E97C-2190-3C45-2453-F6E1F7DC94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0082" y="5201555"/>
            <a:ext cx="2067591" cy="152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079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9219B312-6CA3-E04A-E5AC-5435A93F9928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420614" y="628333"/>
            <a:ext cx="7141473" cy="1221200"/>
          </a:xfrm>
        </p:spPr>
        <p:txBody>
          <a:bodyPr/>
          <a:lstStyle/>
          <a:p>
            <a:pPr algn="ctr"/>
            <a:r>
              <a:rPr lang="es-CO" sz="5400" b="1" dirty="0">
                <a:solidFill>
                  <a:srgbClr val="0070C0"/>
                </a:solidFill>
              </a:rPr>
              <a:t>CONCLUSIÓN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2A1619B-4E8B-8AF1-C3D4-8DCB33B592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63860" y="1661064"/>
            <a:ext cx="5101907" cy="4431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O" altLang="es-C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El enfoque diferencial mejora la calidad en salud </a:t>
            </a:r>
            <a:b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</a:br>
            <a:endParaRPr kumimoji="0" lang="es-CO" altLang="es-CO" sz="2400" b="1" i="0" u="none" strike="noStrike" cap="none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Permite atención más justa e inclusiva </a:t>
            </a:r>
            <a:b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</a:br>
            <a:endParaRPr kumimoji="0" lang="es-CO" altLang="es-CO" sz="2400" b="1" i="0" u="none" strike="noStrike" cap="none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Es responsabilidad de todo el equipo </a:t>
            </a:r>
            <a:b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</a:br>
            <a:endParaRPr kumimoji="0" lang="es-CO" altLang="es-CO" sz="2400" b="1" i="0" u="none" strike="noStrike" cap="none" normalizeH="0" baseline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s-CO" altLang="es-CO" sz="2400" b="1" i="0" u="none" strike="noStrike" cap="none" normalizeH="0" baseline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latin typeface="Arial" panose="020B0604020202020204" pitchFamily="34" charset="0"/>
              </a:rPr>
              <a:t>Contribuye a la humanización del servicio </a:t>
            </a:r>
          </a:p>
        </p:txBody>
      </p:sp>
      <p:pic>
        <p:nvPicPr>
          <p:cNvPr id="8195" name="Picture 3" descr="El enfoque diferencial | CambioIn">
            <a:extLst>
              <a:ext uri="{FF2B5EF4-FFF2-40B4-BE49-F238E27FC236}">
                <a16:creationId xmlns:a16="http://schemas.microsoft.com/office/drawing/2014/main" id="{2CD5EB71-7553-492F-7A07-A3009E34DAEB}"/>
              </a:ext>
            </a:extLst>
          </p:cNvPr>
          <p:cNvPicPr>
            <a:picLocks noGrp="1" noChangeAspect="1" noChangeArrowheads="1"/>
          </p:cNvPicPr>
          <p:nvPr>
            <p:ph type="pic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3" r="9233"/>
          <a:stretch>
            <a:fillRect/>
          </a:stretch>
        </p:blipFill>
        <p:spPr bwMode="auto">
          <a:xfrm flipH="1">
            <a:off x="6848647" y="1661064"/>
            <a:ext cx="4484400" cy="39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319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9" name="Google Shape;1709;p48"/>
          <p:cNvSpPr txBox="1">
            <a:spLocks noGrp="1"/>
          </p:cNvSpPr>
          <p:nvPr>
            <p:ph type="title"/>
          </p:nvPr>
        </p:nvSpPr>
        <p:spPr>
          <a:xfrm>
            <a:off x="1228405" y="2010871"/>
            <a:ext cx="5164800" cy="21604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r>
              <a:rPr lang="en" sz="8800">
                <a:latin typeface="Calibri" panose="020F0502020204030204" pitchFamily="34" charset="0"/>
                <a:cs typeface="Calibri" panose="020F0502020204030204" pitchFamily="34" charset="0"/>
              </a:rPr>
              <a:t>¡GRACIAS!</a:t>
            </a:r>
            <a:endParaRPr sz="88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710" name="Google Shape;1710;p48"/>
          <p:cNvGrpSpPr/>
          <p:nvPr/>
        </p:nvGrpSpPr>
        <p:grpSpPr>
          <a:xfrm rot="10800000" flipH="1">
            <a:off x="6384213" y="537407"/>
            <a:ext cx="1658500" cy="1335788"/>
            <a:chOff x="6198500" y="1668659"/>
            <a:chExt cx="1243875" cy="1001841"/>
          </a:xfrm>
        </p:grpSpPr>
        <p:sp>
          <p:nvSpPr>
            <p:cNvPr id="1711" name="Google Shape;1711;p48"/>
            <p:cNvSpPr/>
            <p:nvPr/>
          </p:nvSpPr>
          <p:spPr>
            <a:xfrm>
              <a:off x="6493125" y="2011125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2" name="Google Shape;1712;p48"/>
            <p:cNvSpPr/>
            <p:nvPr/>
          </p:nvSpPr>
          <p:spPr>
            <a:xfrm>
              <a:off x="6198500" y="18404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3" name="Google Shape;1713;p48"/>
            <p:cNvSpPr/>
            <p:nvPr/>
          </p:nvSpPr>
          <p:spPr>
            <a:xfrm>
              <a:off x="6493125" y="2357350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6" y="0"/>
                  </a:moveTo>
                  <a:lnTo>
                    <a:pt x="1" y="6264"/>
                  </a:lnTo>
                  <a:lnTo>
                    <a:pt x="3616" y="12526"/>
                  </a:lnTo>
                  <a:lnTo>
                    <a:pt x="10847" y="12526"/>
                  </a:lnTo>
                  <a:lnTo>
                    <a:pt x="14463" y="6264"/>
                  </a:lnTo>
                  <a:lnTo>
                    <a:pt x="10847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4" name="Google Shape;1714;p48"/>
            <p:cNvSpPr/>
            <p:nvPr/>
          </p:nvSpPr>
          <p:spPr>
            <a:xfrm>
              <a:off x="6786275" y="1840450"/>
              <a:ext cx="361625" cy="313150"/>
            </a:xfrm>
            <a:custGeom>
              <a:avLst/>
              <a:gdLst/>
              <a:ahLst/>
              <a:cxnLst/>
              <a:rect l="l" t="t" r="r" b="b"/>
              <a:pathLst>
                <a:path w="14465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9" y="12526"/>
                  </a:lnTo>
                  <a:lnTo>
                    <a:pt x="14465" y="6262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5" name="Google Shape;1715;p48"/>
            <p:cNvSpPr/>
            <p:nvPr/>
          </p:nvSpPr>
          <p:spPr>
            <a:xfrm>
              <a:off x="6786275" y="2185050"/>
              <a:ext cx="361625" cy="313125"/>
            </a:xfrm>
            <a:custGeom>
              <a:avLst/>
              <a:gdLst/>
              <a:ahLst/>
              <a:cxnLst/>
              <a:rect l="l" t="t" r="r" b="b"/>
              <a:pathLst>
                <a:path w="14465" h="12525" extrusionOk="0">
                  <a:moveTo>
                    <a:pt x="3617" y="0"/>
                  </a:moveTo>
                  <a:lnTo>
                    <a:pt x="1" y="6263"/>
                  </a:lnTo>
                  <a:lnTo>
                    <a:pt x="3617" y="12525"/>
                  </a:lnTo>
                  <a:lnTo>
                    <a:pt x="10849" y="12525"/>
                  </a:lnTo>
                  <a:lnTo>
                    <a:pt x="14465" y="6263"/>
                  </a:lnTo>
                  <a:lnTo>
                    <a:pt x="10849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16" name="Google Shape;1716;p48"/>
            <p:cNvSpPr/>
            <p:nvPr/>
          </p:nvSpPr>
          <p:spPr>
            <a:xfrm>
              <a:off x="7080800" y="1668659"/>
              <a:ext cx="361575" cy="313150"/>
            </a:xfrm>
            <a:custGeom>
              <a:avLst/>
              <a:gdLst/>
              <a:ahLst/>
              <a:cxnLst/>
              <a:rect l="l" t="t" r="r" b="b"/>
              <a:pathLst>
                <a:path w="14463" h="12526" extrusionOk="0">
                  <a:moveTo>
                    <a:pt x="3617" y="0"/>
                  </a:moveTo>
                  <a:lnTo>
                    <a:pt x="1" y="6262"/>
                  </a:lnTo>
                  <a:lnTo>
                    <a:pt x="3617" y="12526"/>
                  </a:lnTo>
                  <a:lnTo>
                    <a:pt x="10848" y="12526"/>
                  </a:lnTo>
                  <a:lnTo>
                    <a:pt x="14463" y="6262"/>
                  </a:lnTo>
                  <a:lnTo>
                    <a:pt x="1084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pic>
        <p:nvPicPr>
          <p:cNvPr id="1717" name="Google Shape;171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06284" y="1022167"/>
            <a:ext cx="2213536" cy="1941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" name="Google Shape;1718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35416" y="3273234"/>
            <a:ext cx="3158669" cy="27703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9" name="Google Shape;1719;p48"/>
          <p:cNvSpPr/>
          <p:nvPr/>
        </p:nvSpPr>
        <p:spPr>
          <a:xfrm>
            <a:off x="5392610" y="5927047"/>
            <a:ext cx="329268" cy="329268"/>
          </a:xfrm>
          <a:custGeom>
            <a:avLst/>
            <a:gdLst/>
            <a:ahLst/>
            <a:cxnLst/>
            <a:rect l="l" t="t" r="r" b="b"/>
            <a:pathLst>
              <a:path w="16768" h="16768" extrusionOk="0">
                <a:moveTo>
                  <a:pt x="6510" y="0"/>
                </a:moveTo>
                <a:cubicBezTo>
                  <a:pt x="5794" y="0"/>
                  <a:pt x="5212" y="581"/>
                  <a:pt x="5212" y="1299"/>
                </a:cubicBezTo>
                <a:lnTo>
                  <a:pt x="5212" y="3914"/>
                </a:lnTo>
                <a:cubicBezTo>
                  <a:pt x="5212" y="4630"/>
                  <a:pt x="4631" y="5212"/>
                  <a:pt x="3913" y="5212"/>
                </a:cubicBezTo>
                <a:lnTo>
                  <a:pt x="1299" y="5212"/>
                </a:lnTo>
                <a:cubicBezTo>
                  <a:pt x="583" y="5212"/>
                  <a:pt x="1" y="5793"/>
                  <a:pt x="1" y="6511"/>
                </a:cubicBezTo>
                <a:lnTo>
                  <a:pt x="1" y="10258"/>
                </a:lnTo>
                <a:cubicBezTo>
                  <a:pt x="1" y="10975"/>
                  <a:pt x="582" y="11557"/>
                  <a:pt x="1299" y="11557"/>
                </a:cubicBezTo>
                <a:lnTo>
                  <a:pt x="3913" y="11557"/>
                </a:lnTo>
                <a:cubicBezTo>
                  <a:pt x="4629" y="11557"/>
                  <a:pt x="5212" y="12138"/>
                  <a:pt x="5212" y="12856"/>
                </a:cubicBezTo>
                <a:lnTo>
                  <a:pt x="5212" y="15468"/>
                </a:lnTo>
                <a:cubicBezTo>
                  <a:pt x="5212" y="16186"/>
                  <a:pt x="5793" y="16767"/>
                  <a:pt x="6510" y="16767"/>
                </a:cubicBezTo>
                <a:lnTo>
                  <a:pt x="10258" y="16767"/>
                </a:lnTo>
                <a:cubicBezTo>
                  <a:pt x="10975" y="16767"/>
                  <a:pt x="11556" y="16187"/>
                  <a:pt x="11556" y="15468"/>
                </a:cubicBezTo>
                <a:lnTo>
                  <a:pt x="11556" y="12855"/>
                </a:lnTo>
                <a:cubicBezTo>
                  <a:pt x="11556" y="12138"/>
                  <a:pt x="12137" y="11556"/>
                  <a:pt x="12855" y="11556"/>
                </a:cubicBezTo>
                <a:lnTo>
                  <a:pt x="15470" y="11556"/>
                </a:lnTo>
                <a:cubicBezTo>
                  <a:pt x="16186" y="11556"/>
                  <a:pt x="16768" y="10975"/>
                  <a:pt x="16768" y="10257"/>
                </a:cubicBezTo>
                <a:lnTo>
                  <a:pt x="16768" y="6510"/>
                </a:lnTo>
                <a:cubicBezTo>
                  <a:pt x="16768" y="5795"/>
                  <a:pt x="16186" y="5212"/>
                  <a:pt x="15470" y="5212"/>
                </a:cubicBezTo>
                <a:lnTo>
                  <a:pt x="12855" y="5212"/>
                </a:lnTo>
                <a:cubicBezTo>
                  <a:pt x="12139" y="5212"/>
                  <a:pt x="11556" y="4631"/>
                  <a:pt x="11556" y="3914"/>
                </a:cubicBezTo>
                <a:lnTo>
                  <a:pt x="11556" y="1299"/>
                </a:lnTo>
                <a:cubicBezTo>
                  <a:pt x="11556" y="582"/>
                  <a:pt x="10976" y="0"/>
                  <a:pt x="1025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720" name="Google Shape;1720;p48"/>
          <p:cNvPicPr preferRelativeResize="0">
            <a:picLocks noGrp="1"/>
          </p:cNvPicPr>
          <p:nvPr>
            <p:ph type="pic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767" y="1747350"/>
            <a:ext cx="4484400" cy="3363300"/>
          </a:xfrm>
          <a:prstGeom prst="hexagon">
            <a:avLst>
              <a:gd name="adj" fmla="val 25000"/>
              <a:gd name="vf" fmla="val 115470"/>
            </a:avLst>
          </a:prstGeom>
        </p:spPr>
      </p:pic>
      <p:grpSp>
        <p:nvGrpSpPr>
          <p:cNvPr id="1721" name="Google Shape;1721;p48"/>
          <p:cNvGrpSpPr/>
          <p:nvPr/>
        </p:nvGrpSpPr>
        <p:grpSpPr>
          <a:xfrm>
            <a:off x="6857618" y="2080659"/>
            <a:ext cx="656669" cy="579988"/>
            <a:chOff x="5233025" y="493775"/>
            <a:chExt cx="836025" cy="738400"/>
          </a:xfrm>
        </p:grpSpPr>
        <p:sp>
          <p:nvSpPr>
            <p:cNvPr id="1722" name="Google Shape;1722;p48"/>
            <p:cNvSpPr/>
            <p:nvPr/>
          </p:nvSpPr>
          <p:spPr>
            <a:xfrm>
              <a:off x="5233025" y="493775"/>
              <a:ext cx="836025" cy="738400"/>
            </a:xfrm>
            <a:custGeom>
              <a:avLst/>
              <a:gdLst/>
              <a:ahLst/>
              <a:cxnLst/>
              <a:rect l="l" t="t" r="r" b="b"/>
              <a:pathLst>
                <a:path w="33441" h="29536" extrusionOk="0">
                  <a:moveTo>
                    <a:pt x="9933" y="1"/>
                  </a:moveTo>
                  <a:cubicBezTo>
                    <a:pt x="8859" y="1"/>
                    <a:pt x="7865" y="575"/>
                    <a:pt x="7326" y="1507"/>
                  </a:cubicBezTo>
                  <a:lnTo>
                    <a:pt x="539" y="13263"/>
                  </a:lnTo>
                  <a:cubicBezTo>
                    <a:pt x="1" y="14194"/>
                    <a:pt x="1" y="15342"/>
                    <a:pt x="539" y="16273"/>
                  </a:cubicBezTo>
                  <a:lnTo>
                    <a:pt x="7326" y="28029"/>
                  </a:lnTo>
                  <a:cubicBezTo>
                    <a:pt x="7865" y="28961"/>
                    <a:pt x="8859" y="29535"/>
                    <a:pt x="9933" y="29535"/>
                  </a:cubicBezTo>
                  <a:lnTo>
                    <a:pt x="23508" y="29535"/>
                  </a:lnTo>
                  <a:cubicBezTo>
                    <a:pt x="24584" y="29535"/>
                    <a:pt x="25577" y="28961"/>
                    <a:pt x="26115" y="28029"/>
                  </a:cubicBezTo>
                  <a:lnTo>
                    <a:pt x="32903" y="16273"/>
                  </a:lnTo>
                  <a:cubicBezTo>
                    <a:pt x="33441" y="15342"/>
                    <a:pt x="33441" y="14195"/>
                    <a:pt x="32903" y="13263"/>
                  </a:cubicBezTo>
                  <a:lnTo>
                    <a:pt x="26115" y="1507"/>
                  </a:lnTo>
                  <a:cubicBezTo>
                    <a:pt x="25577" y="575"/>
                    <a:pt x="24584" y="1"/>
                    <a:pt x="235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723" name="Google Shape;1723;p48"/>
            <p:cNvSpPr/>
            <p:nvPr/>
          </p:nvSpPr>
          <p:spPr>
            <a:xfrm>
              <a:off x="5441425" y="653375"/>
              <a:ext cx="419200" cy="419200"/>
            </a:xfrm>
            <a:custGeom>
              <a:avLst/>
              <a:gdLst/>
              <a:ahLst/>
              <a:cxnLst/>
              <a:rect l="l" t="t" r="r" b="b"/>
              <a:pathLst>
                <a:path w="16768" h="16768" extrusionOk="0">
                  <a:moveTo>
                    <a:pt x="6510" y="0"/>
                  </a:moveTo>
                  <a:cubicBezTo>
                    <a:pt x="5794" y="0"/>
                    <a:pt x="5212" y="581"/>
                    <a:pt x="5212" y="1299"/>
                  </a:cubicBezTo>
                  <a:lnTo>
                    <a:pt x="5212" y="3914"/>
                  </a:lnTo>
                  <a:cubicBezTo>
                    <a:pt x="5212" y="4630"/>
                    <a:pt x="4631" y="5212"/>
                    <a:pt x="3913" y="5212"/>
                  </a:cubicBezTo>
                  <a:lnTo>
                    <a:pt x="1299" y="5212"/>
                  </a:lnTo>
                  <a:cubicBezTo>
                    <a:pt x="583" y="5212"/>
                    <a:pt x="1" y="5793"/>
                    <a:pt x="1" y="6511"/>
                  </a:cubicBezTo>
                  <a:lnTo>
                    <a:pt x="1" y="10258"/>
                  </a:lnTo>
                  <a:cubicBezTo>
                    <a:pt x="1" y="10975"/>
                    <a:pt x="582" y="11557"/>
                    <a:pt x="1299" y="11557"/>
                  </a:cubicBezTo>
                  <a:lnTo>
                    <a:pt x="3913" y="11557"/>
                  </a:lnTo>
                  <a:cubicBezTo>
                    <a:pt x="4629" y="11557"/>
                    <a:pt x="5212" y="12138"/>
                    <a:pt x="5212" y="12856"/>
                  </a:cubicBezTo>
                  <a:lnTo>
                    <a:pt x="5212" y="15468"/>
                  </a:lnTo>
                  <a:cubicBezTo>
                    <a:pt x="5212" y="16186"/>
                    <a:pt x="5793" y="16767"/>
                    <a:pt x="6510" y="16767"/>
                  </a:cubicBezTo>
                  <a:lnTo>
                    <a:pt x="10258" y="16767"/>
                  </a:lnTo>
                  <a:cubicBezTo>
                    <a:pt x="10975" y="16767"/>
                    <a:pt x="11556" y="16187"/>
                    <a:pt x="11556" y="15468"/>
                  </a:cubicBezTo>
                  <a:lnTo>
                    <a:pt x="11556" y="12855"/>
                  </a:lnTo>
                  <a:cubicBezTo>
                    <a:pt x="11556" y="12138"/>
                    <a:pt x="12137" y="11556"/>
                    <a:pt x="12855" y="11556"/>
                  </a:cubicBezTo>
                  <a:lnTo>
                    <a:pt x="15470" y="11556"/>
                  </a:lnTo>
                  <a:cubicBezTo>
                    <a:pt x="16186" y="11556"/>
                    <a:pt x="16768" y="10975"/>
                    <a:pt x="16768" y="10257"/>
                  </a:cubicBezTo>
                  <a:lnTo>
                    <a:pt x="16768" y="6510"/>
                  </a:lnTo>
                  <a:cubicBezTo>
                    <a:pt x="16768" y="5795"/>
                    <a:pt x="16186" y="5212"/>
                    <a:pt x="15470" y="5212"/>
                  </a:cubicBezTo>
                  <a:lnTo>
                    <a:pt x="12855" y="5212"/>
                  </a:lnTo>
                  <a:cubicBezTo>
                    <a:pt x="12139" y="5212"/>
                    <a:pt x="11556" y="4631"/>
                    <a:pt x="11556" y="3914"/>
                  </a:cubicBezTo>
                  <a:lnTo>
                    <a:pt x="11556" y="1299"/>
                  </a:lnTo>
                  <a:cubicBezTo>
                    <a:pt x="11556" y="582"/>
                    <a:pt x="10976" y="0"/>
                    <a:pt x="102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7" name="Google Shape;267;p13"/>
          <p:cNvGrpSpPr/>
          <p:nvPr/>
        </p:nvGrpSpPr>
        <p:grpSpPr>
          <a:xfrm>
            <a:off x="1418329" y="4987939"/>
            <a:ext cx="226476" cy="226464"/>
            <a:chOff x="266768" y="1721375"/>
            <a:chExt cx="397907" cy="397887"/>
          </a:xfrm>
        </p:grpSpPr>
        <p:sp>
          <p:nvSpPr>
            <p:cNvPr id="18" name="Google Shape;268;p13"/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269;p13"/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" name="Google Shape;270;p13"/>
          <p:cNvGrpSpPr/>
          <p:nvPr/>
        </p:nvGrpSpPr>
        <p:grpSpPr>
          <a:xfrm>
            <a:off x="1383375" y="4569928"/>
            <a:ext cx="276195" cy="276208"/>
            <a:chOff x="864491" y="1723250"/>
            <a:chExt cx="397866" cy="397887"/>
          </a:xfrm>
        </p:grpSpPr>
        <p:sp>
          <p:nvSpPr>
            <p:cNvPr id="21" name="Google Shape;271;p13"/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72;p13"/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73;p13"/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" name="Google Shape;274;p13"/>
          <p:cNvSpPr/>
          <p:nvPr/>
        </p:nvSpPr>
        <p:spPr>
          <a:xfrm>
            <a:off x="1411645" y="5298428"/>
            <a:ext cx="247924" cy="202208"/>
          </a:xfrm>
          <a:custGeom>
            <a:avLst/>
            <a:gdLst/>
            <a:ahLst/>
            <a:cxnLst/>
            <a:rect l="l" t="t" r="r" b="b"/>
            <a:pathLst>
              <a:path w="19122" h="15596" extrusionOk="0">
                <a:moveTo>
                  <a:pt x="12981" y="0"/>
                </a:moveTo>
                <a:cubicBezTo>
                  <a:pt x="12091" y="0"/>
                  <a:pt x="10821" y="352"/>
                  <a:pt x="9915" y="1352"/>
                </a:cubicBezTo>
                <a:cubicBezTo>
                  <a:pt x="9203" y="2141"/>
                  <a:pt x="8847" y="3174"/>
                  <a:pt x="8856" y="4430"/>
                </a:cubicBezTo>
                <a:cubicBezTo>
                  <a:pt x="6243" y="4110"/>
                  <a:pt x="4101" y="2933"/>
                  <a:pt x="2323" y="846"/>
                </a:cubicBezTo>
                <a:cubicBezTo>
                  <a:pt x="2216" y="723"/>
                  <a:pt x="2064" y="650"/>
                  <a:pt x="1902" y="650"/>
                </a:cubicBezTo>
                <a:cubicBezTo>
                  <a:pt x="1875" y="650"/>
                  <a:pt x="1848" y="652"/>
                  <a:pt x="1820" y="656"/>
                </a:cubicBezTo>
                <a:cubicBezTo>
                  <a:pt x="1631" y="683"/>
                  <a:pt x="1468" y="805"/>
                  <a:pt x="1391" y="977"/>
                </a:cubicBezTo>
                <a:cubicBezTo>
                  <a:pt x="695" y="2512"/>
                  <a:pt x="701" y="3895"/>
                  <a:pt x="1403" y="5113"/>
                </a:cubicBezTo>
                <a:cubicBezTo>
                  <a:pt x="1389" y="5111"/>
                  <a:pt x="1374" y="5111"/>
                  <a:pt x="1360" y="5111"/>
                </a:cubicBezTo>
                <a:cubicBezTo>
                  <a:pt x="1076" y="5111"/>
                  <a:pt x="803" y="5375"/>
                  <a:pt x="824" y="5707"/>
                </a:cubicBezTo>
                <a:cubicBezTo>
                  <a:pt x="916" y="7101"/>
                  <a:pt x="1428" y="8182"/>
                  <a:pt x="2351" y="8934"/>
                </a:cubicBezTo>
                <a:cubicBezTo>
                  <a:pt x="2176" y="9073"/>
                  <a:pt x="2102" y="9307"/>
                  <a:pt x="2164" y="9524"/>
                </a:cubicBezTo>
                <a:cubicBezTo>
                  <a:pt x="2456" y="10535"/>
                  <a:pt x="3310" y="11633"/>
                  <a:pt x="4615" y="12155"/>
                </a:cubicBezTo>
                <a:cubicBezTo>
                  <a:pt x="3657" y="12655"/>
                  <a:pt x="2516" y="12903"/>
                  <a:pt x="1345" y="12903"/>
                </a:cubicBezTo>
                <a:cubicBezTo>
                  <a:pt x="1111" y="12903"/>
                  <a:pt x="876" y="12893"/>
                  <a:pt x="641" y="12873"/>
                </a:cubicBezTo>
                <a:cubicBezTo>
                  <a:pt x="628" y="12872"/>
                  <a:pt x="615" y="12872"/>
                  <a:pt x="603" y="12872"/>
                </a:cubicBezTo>
                <a:cubicBezTo>
                  <a:pt x="362" y="12872"/>
                  <a:pt x="155" y="13031"/>
                  <a:pt x="78" y="13266"/>
                </a:cubicBezTo>
                <a:cubicBezTo>
                  <a:pt x="0" y="13512"/>
                  <a:pt x="113" y="13788"/>
                  <a:pt x="334" y="13922"/>
                </a:cubicBezTo>
                <a:cubicBezTo>
                  <a:pt x="1162" y="14423"/>
                  <a:pt x="3243" y="15596"/>
                  <a:pt x="6294" y="15596"/>
                </a:cubicBezTo>
                <a:cubicBezTo>
                  <a:pt x="14568" y="15596"/>
                  <a:pt x="17244" y="8279"/>
                  <a:pt x="17244" y="4736"/>
                </a:cubicBezTo>
                <a:cubicBezTo>
                  <a:pt x="17241" y="4515"/>
                  <a:pt x="17243" y="4541"/>
                  <a:pt x="17230" y="4426"/>
                </a:cubicBezTo>
                <a:cubicBezTo>
                  <a:pt x="17250" y="4403"/>
                  <a:pt x="17326" y="4347"/>
                  <a:pt x="17386" y="4301"/>
                </a:cubicBezTo>
                <a:cubicBezTo>
                  <a:pt x="17696" y="4067"/>
                  <a:pt x="18237" y="3680"/>
                  <a:pt x="18983" y="2590"/>
                </a:cubicBezTo>
                <a:cubicBezTo>
                  <a:pt x="19121" y="2386"/>
                  <a:pt x="19111" y="2118"/>
                  <a:pt x="18957" y="1925"/>
                </a:cubicBezTo>
                <a:cubicBezTo>
                  <a:pt x="18840" y="1779"/>
                  <a:pt x="18708" y="1722"/>
                  <a:pt x="18558" y="1722"/>
                </a:cubicBezTo>
                <a:cubicBezTo>
                  <a:pt x="18451" y="1722"/>
                  <a:pt x="18336" y="1751"/>
                  <a:pt x="18212" y="1799"/>
                </a:cubicBezTo>
                <a:cubicBezTo>
                  <a:pt x="18352" y="1553"/>
                  <a:pt x="18467" y="1291"/>
                  <a:pt x="18559" y="1014"/>
                </a:cubicBezTo>
                <a:cubicBezTo>
                  <a:pt x="18631" y="800"/>
                  <a:pt x="18553" y="614"/>
                  <a:pt x="18382" y="465"/>
                </a:cubicBezTo>
                <a:cubicBezTo>
                  <a:pt x="18282" y="379"/>
                  <a:pt x="18151" y="335"/>
                  <a:pt x="18020" y="335"/>
                </a:cubicBezTo>
                <a:cubicBezTo>
                  <a:pt x="17928" y="335"/>
                  <a:pt x="17837" y="356"/>
                  <a:pt x="17754" y="398"/>
                </a:cubicBezTo>
                <a:cubicBezTo>
                  <a:pt x="16848" y="856"/>
                  <a:pt x="16172" y="1054"/>
                  <a:pt x="15873" y="1113"/>
                </a:cubicBezTo>
                <a:cubicBezTo>
                  <a:pt x="15090" y="395"/>
                  <a:pt x="14251" y="0"/>
                  <a:pt x="12981" y="0"/>
                </a:cubicBezTo>
                <a:close/>
              </a:path>
            </a:pathLst>
          </a:custGeom>
          <a:solidFill>
            <a:srgbClr val="5F7D9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</a:pPr>
            <a:endParaRPr sz="1867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" name="Google Shape;275;p13"/>
          <p:cNvGrpSpPr/>
          <p:nvPr/>
        </p:nvGrpSpPr>
        <p:grpSpPr>
          <a:xfrm>
            <a:off x="1402039" y="5612487"/>
            <a:ext cx="272944" cy="192255"/>
            <a:chOff x="-1199300" y="3279250"/>
            <a:chExt cx="293025" cy="206400"/>
          </a:xfrm>
        </p:grpSpPr>
        <p:sp>
          <p:nvSpPr>
            <p:cNvPr id="26" name="Google Shape;276;p13"/>
            <p:cNvSpPr/>
            <p:nvPr/>
          </p:nvSpPr>
          <p:spPr>
            <a:xfrm>
              <a:off x="-1183550" y="3395050"/>
              <a:ext cx="261525" cy="90600"/>
            </a:xfrm>
            <a:custGeom>
              <a:avLst/>
              <a:gdLst/>
              <a:ahLst/>
              <a:cxnLst/>
              <a:rect l="l" t="t" r="r" b="b"/>
              <a:pathLst>
                <a:path w="10461" h="3624" extrusionOk="0">
                  <a:moveTo>
                    <a:pt x="3498" y="0"/>
                  </a:moveTo>
                  <a:lnTo>
                    <a:pt x="1" y="3529"/>
                  </a:lnTo>
                  <a:cubicBezTo>
                    <a:pt x="127" y="3623"/>
                    <a:pt x="284" y="3623"/>
                    <a:pt x="442" y="3623"/>
                  </a:cubicBezTo>
                  <a:lnTo>
                    <a:pt x="10051" y="3623"/>
                  </a:lnTo>
                  <a:cubicBezTo>
                    <a:pt x="10208" y="3623"/>
                    <a:pt x="10366" y="3560"/>
                    <a:pt x="10460" y="3529"/>
                  </a:cubicBezTo>
                  <a:lnTo>
                    <a:pt x="6963" y="0"/>
                  </a:lnTo>
                  <a:lnTo>
                    <a:pt x="5986" y="977"/>
                  </a:lnTo>
                  <a:cubicBezTo>
                    <a:pt x="5797" y="1166"/>
                    <a:pt x="5522" y="1260"/>
                    <a:pt x="5242" y="1260"/>
                  </a:cubicBezTo>
                  <a:cubicBezTo>
                    <a:pt x="4963" y="1260"/>
                    <a:pt x="4679" y="1166"/>
                    <a:pt x="4474" y="977"/>
                  </a:cubicBezTo>
                  <a:lnTo>
                    <a:pt x="3498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7;p13"/>
            <p:cNvSpPr/>
            <p:nvPr/>
          </p:nvSpPr>
          <p:spPr>
            <a:xfrm>
              <a:off x="-1184325" y="3279250"/>
              <a:ext cx="261500" cy="129400"/>
            </a:xfrm>
            <a:custGeom>
              <a:avLst/>
              <a:gdLst/>
              <a:ahLst/>
              <a:cxnLst/>
              <a:rect l="l" t="t" r="r" b="b"/>
              <a:pathLst>
                <a:path w="10460" h="5176" extrusionOk="0">
                  <a:moveTo>
                    <a:pt x="410" y="1"/>
                  </a:moveTo>
                  <a:cubicBezTo>
                    <a:pt x="252" y="1"/>
                    <a:pt x="95" y="64"/>
                    <a:pt x="0" y="95"/>
                  </a:cubicBezTo>
                  <a:lnTo>
                    <a:pt x="3781" y="3876"/>
                  </a:lnTo>
                  <a:lnTo>
                    <a:pt x="4978" y="5105"/>
                  </a:lnTo>
                  <a:cubicBezTo>
                    <a:pt x="5041" y="5152"/>
                    <a:pt x="5143" y="5175"/>
                    <a:pt x="5246" y="5175"/>
                  </a:cubicBezTo>
                  <a:cubicBezTo>
                    <a:pt x="5348" y="5175"/>
                    <a:pt x="5450" y="5152"/>
                    <a:pt x="5513" y="5105"/>
                  </a:cubicBezTo>
                  <a:lnTo>
                    <a:pt x="6711" y="3876"/>
                  </a:lnTo>
                  <a:lnTo>
                    <a:pt x="10460" y="95"/>
                  </a:lnTo>
                  <a:cubicBezTo>
                    <a:pt x="10334" y="1"/>
                    <a:pt x="10176" y="1"/>
                    <a:pt x="10019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78;p13"/>
            <p:cNvSpPr/>
            <p:nvPr/>
          </p:nvSpPr>
          <p:spPr>
            <a:xfrm>
              <a:off x="-1199300" y="3294225"/>
              <a:ext cx="90600" cy="175650"/>
            </a:xfrm>
            <a:custGeom>
              <a:avLst/>
              <a:gdLst/>
              <a:ahLst/>
              <a:cxnLst/>
              <a:rect l="l" t="t" r="r" b="b"/>
              <a:pathLst>
                <a:path w="3624" h="7026" extrusionOk="0">
                  <a:moveTo>
                    <a:pt x="126" y="0"/>
                  </a:moveTo>
                  <a:cubicBezTo>
                    <a:pt x="32" y="126"/>
                    <a:pt x="0" y="284"/>
                    <a:pt x="0" y="441"/>
                  </a:cubicBezTo>
                  <a:lnTo>
                    <a:pt x="0" y="6585"/>
                  </a:lnTo>
                  <a:cubicBezTo>
                    <a:pt x="0" y="6742"/>
                    <a:pt x="32" y="6900"/>
                    <a:pt x="126" y="7026"/>
                  </a:cubicBezTo>
                  <a:lnTo>
                    <a:pt x="3624" y="3466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79;p13"/>
            <p:cNvSpPr/>
            <p:nvPr/>
          </p:nvSpPr>
          <p:spPr>
            <a:xfrm>
              <a:off x="-996875" y="3294225"/>
              <a:ext cx="90600" cy="177225"/>
            </a:xfrm>
            <a:custGeom>
              <a:avLst/>
              <a:gdLst/>
              <a:ahLst/>
              <a:cxnLst/>
              <a:rect l="l" t="t" r="r" b="b"/>
              <a:pathLst>
                <a:path w="3624" h="7089" extrusionOk="0">
                  <a:moveTo>
                    <a:pt x="3529" y="0"/>
                  </a:moveTo>
                  <a:lnTo>
                    <a:pt x="0" y="3529"/>
                  </a:lnTo>
                  <a:lnTo>
                    <a:pt x="3529" y="7089"/>
                  </a:lnTo>
                  <a:cubicBezTo>
                    <a:pt x="3592" y="6963"/>
                    <a:pt x="3623" y="6805"/>
                    <a:pt x="3623" y="6648"/>
                  </a:cubicBezTo>
                  <a:lnTo>
                    <a:pt x="3623" y="504"/>
                  </a:lnTo>
                  <a:cubicBezTo>
                    <a:pt x="3592" y="284"/>
                    <a:pt x="3560" y="126"/>
                    <a:pt x="35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Clr>
                  <a:srgbClr val="000000"/>
                </a:buClr>
                <a:buSzPts val="1400"/>
              </a:pPr>
              <a:endParaRPr sz="1867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280;p13"/>
          <p:cNvSpPr txBox="1"/>
          <p:nvPr/>
        </p:nvSpPr>
        <p:spPr>
          <a:xfrm>
            <a:off x="1590592" y="4548063"/>
            <a:ext cx="2958795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333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HospitalSanjosePopayan</a:t>
            </a:r>
            <a:endParaRPr sz="1333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31" name="Google Shape;281;p13"/>
          <p:cNvSpPr txBox="1"/>
          <p:nvPr/>
        </p:nvSpPr>
        <p:spPr>
          <a:xfrm>
            <a:off x="1616669" y="4923315"/>
            <a:ext cx="4482608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333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HospitalUniversitarioSanjosePopayan</a:t>
            </a:r>
            <a:endParaRPr sz="1333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32" name="Google Shape;282;p13"/>
          <p:cNvSpPr txBox="1"/>
          <p:nvPr/>
        </p:nvSpPr>
        <p:spPr>
          <a:xfrm>
            <a:off x="1590592" y="5244931"/>
            <a:ext cx="2958795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333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SanjosePopayan</a:t>
            </a:r>
            <a:endParaRPr sz="1333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  <p:sp>
        <p:nvSpPr>
          <p:cNvPr id="33" name="Google Shape;283;p13"/>
          <p:cNvSpPr txBox="1"/>
          <p:nvPr/>
        </p:nvSpPr>
        <p:spPr>
          <a:xfrm>
            <a:off x="1594411" y="5529658"/>
            <a:ext cx="3381240" cy="32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" sz="1333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ea typeface="Lato"/>
                <a:cs typeface="Calibri" panose="020F0502020204030204" pitchFamily="34" charset="0"/>
                <a:sym typeface="Lato"/>
              </a:rPr>
              <a:t>@hospitalsanjose.gov.co</a:t>
            </a:r>
            <a:endParaRPr sz="1333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ea typeface="Lato"/>
              <a:cs typeface="Calibri" panose="020F0502020204030204" pitchFamily="34" charset="0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348</Words>
  <Application>Microsoft Office PowerPoint</Application>
  <PresentationFormat>Panorámica</PresentationFormat>
  <Paragraphs>182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Tema de Office</vt:lpstr>
      <vt:lpstr>Presentación de PowerPoint</vt:lpstr>
      <vt:lpstr>              </vt:lpstr>
      <vt:lpstr>           </vt:lpstr>
      <vt:lpstr>Marco Normativo.</vt:lpstr>
      <vt:lpstr>Importancia en Consulta Externa.</vt:lpstr>
      <vt:lpstr>Barreras en la Atención.</vt:lpstr>
      <vt:lpstr>Ejemplos en la Atención.</vt:lpstr>
      <vt:lpstr>CONCLUSIÓN</vt:lpstr>
      <vt:lpstr>¡GRACIAS!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planeacion Hospital</dc:creator>
  <cp:lastModifiedBy>planeacion Hospital</cp:lastModifiedBy>
  <cp:revision>1</cp:revision>
  <dcterms:created xsi:type="dcterms:W3CDTF">2026-04-29T14:46:38Z</dcterms:created>
  <dcterms:modified xsi:type="dcterms:W3CDTF">2026-04-29T16:20:35Z</dcterms:modified>
</cp:coreProperties>
</file>