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67" r:id="rId3"/>
    <p:sldId id="266" r:id="rId4"/>
    <p:sldId id="273" r:id="rId5"/>
    <p:sldId id="261" r:id="rId6"/>
    <p:sldId id="274" r:id="rId7"/>
    <p:sldId id="262" r:id="rId8"/>
    <p:sldId id="263" r:id="rId9"/>
    <p:sldId id="271" r:id="rId10"/>
    <p:sldId id="264" r:id="rId11"/>
    <p:sldId id="272" r:id="rId12"/>
    <p:sldId id="270" r:id="rId13"/>
    <p:sldId id="268" r:id="rId14"/>
    <p:sldId id="276" r:id="rId1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4F2"/>
    <a:srgbClr val="FCBAEC"/>
    <a:srgbClr val="D7C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1B3C54-4A69-4631-AF33-753F09EC0E8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8C0EEF85-5B82-488C-8915-9A123F0FC39A}">
      <dgm:prSet phldrT="[Texto]"/>
      <dgm:spPr>
        <a:solidFill>
          <a:srgbClr val="B9CDE5"/>
        </a:solidFill>
      </dgm:spPr>
      <dgm:t>
        <a:bodyPr/>
        <a:lstStyle/>
        <a:p>
          <a:r>
            <a:rPr lang="es-MX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Garantizar la accesibilidad, integralidad en los servicios, complementariedad y respaldo de las interdependencias</a:t>
          </a:r>
          <a:endParaRPr lang="es-CO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5274CE-B467-4006-BCD6-5F262D8E20CC}" type="parTrans" cxnId="{A6605A8C-4507-4827-824C-47342453F81A}">
      <dgm:prSet/>
      <dgm:spPr/>
      <dgm:t>
        <a:bodyPr/>
        <a:lstStyle/>
        <a:p>
          <a:endParaRPr lang="es-CO"/>
        </a:p>
      </dgm:t>
    </dgm:pt>
    <dgm:pt modelId="{92024C5F-D8A2-4460-A8DB-2D58305E7F44}" type="sibTrans" cxnId="{A6605A8C-4507-4827-824C-47342453F81A}">
      <dgm:prSet/>
      <dgm:spPr/>
      <dgm:t>
        <a:bodyPr/>
        <a:lstStyle/>
        <a:p>
          <a:endParaRPr lang="es-CO"/>
        </a:p>
      </dgm:t>
    </dgm:pt>
    <dgm:pt modelId="{F2F4EE11-51AC-4F91-895E-8B4E305CEF1A}">
      <dgm:prSet phldrT="[Texto]" phldr="1"/>
      <dgm:spPr>
        <a:solidFill>
          <a:schemeClr val="bg1"/>
        </a:solidFill>
      </dgm:spPr>
      <dgm:t>
        <a:bodyPr/>
        <a:lstStyle/>
        <a:p>
          <a:endParaRPr lang="es-CO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E87AA0-CC1E-49B5-8490-14EBEF89084C}" type="parTrans" cxnId="{2C2F7C23-59FC-4F2F-8841-063209CD8D56}">
      <dgm:prSet/>
      <dgm:spPr/>
      <dgm:t>
        <a:bodyPr/>
        <a:lstStyle/>
        <a:p>
          <a:endParaRPr lang="es-CO"/>
        </a:p>
      </dgm:t>
    </dgm:pt>
    <dgm:pt modelId="{3CCA5E46-77A6-46DD-B02A-DB5C764557D3}" type="sibTrans" cxnId="{2C2F7C23-59FC-4F2F-8841-063209CD8D56}">
      <dgm:prSet/>
      <dgm:spPr/>
      <dgm:t>
        <a:bodyPr/>
        <a:lstStyle/>
        <a:p>
          <a:endParaRPr lang="es-CO"/>
        </a:p>
      </dgm:t>
    </dgm:pt>
    <dgm:pt modelId="{7989B6AB-59ED-4CC8-9A3C-C467AB4C72B4}">
      <dgm:prSet phldrT="[Texto]" phldr="1"/>
      <dgm:spPr>
        <a:solidFill>
          <a:schemeClr val="bg1"/>
        </a:solidFill>
      </dgm:spPr>
      <dgm:t>
        <a:bodyPr/>
        <a:lstStyle/>
        <a:p>
          <a:endParaRPr lang="es-CO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5A305B-72D5-4653-A3F0-6C9C26F5095A}" type="parTrans" cxnId="{34314157-40D8-449E-9AA3-A603221A6651}">
      <dgm:prSet/>
      <dgm:spPr/>
      <dgm:t>
        <a:bodyPr/>
        <a:lstStyle/>
        <a:p>
          <a:endParaRPr lang="es-CO"/>
        </a:p>
      </dgm:t>
    </dgm:pt>
    <dgm:pt modelId="{78E6FC99-B3DE-4465-AE63-F021BD4C04C3}" type="sibTrans" cxnId="{34314157-40D8-449E-9AA3-A603221A6651}">
      <dgm:prSet/>
      <dgm:spPr/>
      <dgm:t>
        <a:bodyPr/>
        <a:lstStyle/>
        <a:p>
          <a:endParaRPr lang="es-CO"/>
        </a:p>
      </dgm:t>
    </dgm:pt>
    <dgm:pt modelId="{461EFA92-E1CE-4593-85AF-D1B85CAFFA04}">
      <dgm:prSet phldrT="[Texto]"/>
      <dgm:spPr>
        <a:solidFill>
          <a:srgbClr val="FFFF00"/>
        </a:solidFill>
      </dgm:spPr>
      <dgm:t>
        <a:bodyPr/>
        <a:lstStyle/>
        <a:p>
          <a:r>
            <a:rPr lang="es-MX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MX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Incrementar la generación de conocimiento y la innovación aplicadas al proceso de atención en salud</a:t>
          </a:r>
          <a:endParaRPr lang="es-CO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380729-D614-457C-ADFC-69926A909048}" type="parTrans" cxnId="{E71C1C4C-6EF7-4645-9BDF-C36B9D1BD178}">
      <dgm:prSet/>
      <dgm:spPr/>
      <dgm:t>
        <a:bodyPr/>
        <a:lstStyle/>
        <a:p>
          <a:endParaRPr lang="es-CO"/>
        </a:p>
      </dgm:t>
    </dgm:pt>
    <dgm:pt modelId="{8705970D-3CF5-4033-B937-F7F4444DACC2}" type="sibTrans" cxnId="{E71C1C4C-6EF7-4645-9BDF-C36B9D1BD178}">
      <dgm:prSet/>
      <dgm:spPr/>
      <dgm:t>
        <a:bodyPr/>
        <a:lstStyle/>
        <a:p>
          <a:endParaRPr lang="es-CO"/>
        </a:p>
      </dgm:t>
    </dgm:pt>
    <dgm:pt modelId="{0D780107-B1C4-4BBB-9D20-9EFC72EF7031}">
      <dgm:prSet phldrT="[Texto]"/>
      <dgm:spPr>
        <a:solidFill>
          <a:srgbClr val="FFFF00"/>
        </a:solidFill>
      </dgm:spPr>
      <dgm:t>
        <a:bodyPr/>
        <a:lstStyle/>
        <a:p>
          <a:r>
            <a:rPr lang="es-MX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Disponer de información confiable para la asistencia y la gestión del conocimiento</a:t>
          </a:r>
          <a:endParaRPr lang="es-CO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D5DCF1-24D1-4F24-8535-584412534074}" type="parTrans" cxnId="{8F28CC41-3E67-4DCE-8A89-445094D1E21D}">
      <dgm:prSet/>
      <dgm:spPr/>
      <dgm:t>
        <a:bodyPr/>
        <a:lstStyle/>
        <a:p>
          <a:endParaRPr lang="es-CO"/>
        </a:p>
      </dgm:t>
    </dgm:pt>
    <dgm:pt modelId="{CC0902F5-C50A-4CC9-8A4C-69DE6996129F}" type="sibTrans" cxnId="{8F28CC41-3E67-4DCE-8A89-445094D1E21D}">
      <dgm:prSet/>
      <dgm:spPr/>
      <dgm:t>
        <a:bodyPr/>
        <a:lstStyle/>
        <a:p>
          <a:endParaRPr lang="es-CO"/>
        </a:p>
      </dgm:t>
    </dgm:pt>
    <dgm:pt modelId="{34BC1566-8AC0-405E-BD94-197A37C4B030}">
      <dgm:prSet phldrT="[Texto]"/>
      <dgm:spPr>
        <a:solidFill>
          <a:schemeClr val="bg1"/>
        </a:solidFill>
      </dgm:spPr>
      <dgm:t>
        <a:bodyPr/>
        <a:lstStyle/>
        <a:p>
          <a:r>
            <a:rPr lang="es-MX" dirty="0" smtClean="0">
              <a:latin typeface="Arial" panose="020B0604020202020204" pitchFamily="34" charset="0"/>
              <a:cs typeface="Arial" panose="020B0604020202020204" pitchFamily="34" charset="0"/>
            </a:rPr>
            <a:t>TEXYO</a:t>
          </a:r>
          <a:endParaRPr lang="es-CO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4CA4BA-3C74-408D-8E3A-40EE74E38436}" type="parTrans" cxnId="{9DBCAB40-7B19-47C6-9A39-0DCBD07018D1}">
      <dgm:prSet/>
      <dgm:spPr/>
      <dgm:t>
        <a:bodyPr/>
        <a:lstStyle/>
        <a:p>
          <a:endParaRPr lang="es-CO"/>
        </a:p>
      </dgm:t>
    </dgm:pt>
    <dgm:pt modelId="{7DE60C6F-618C-4486-8323-CA31B62F4FFC}" type="sibTrans" cxnId="{9DBCAB40-7B19-47C6-9A39-0DCBD07018D1}">
      <dgm:prSet/>
      <dgm:spPr/>
      <dgm:t>
        <a:bodyPr/>
        <a:lstStyle/>
        <a:p>
          <a:endParaRPr lang="es-CO"/>
        </a:p>
      </dgm:t>
    </dgm:pt>
    <dgm:pt modelId="{87D22EA3-7E7B-40F4-BC1B-8A8BE0A42D72}">
      <dgm:prSet phldrT="[Texto]"/>
      <dgm:spPr>
        <a:solidFill>
          <a:srgbClr val="92D050"/>
        </a:solidFill>
      </dgm:spPr>
      <dgm:t>
        <a:bodyPr/>
        <a:lstStyle/>
        <a:p>
          <a:r>
            <a:rPr lang="es-MX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Prestar servicios de salud con altos estándares de calidad, seguridad y humanización en la atención de los pacientes </a:t>
          </a:r>
          <a:endParaRPr lang="es-CO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4AE7DC-B00C-4289-BE6D-CB3C5A52C596}" type="parTrans" cxnId="{4DB4CE09-612A-4E49-BE93-F53F82DCEF32}">
      <dgm:prSet/>
      <dgm:spPr/>
      <dgm:t>
        <a:bodyPr/>
        <a:lstStyle/>
        <a:p>
          <a:endParaRPr lang="es-CO"/>
        </a:p>
      </dgm:t>
    </dgm:pt>
    <dgm:pt modelId="{BCB9CB13-F9F9-4F30-85B6-20BB337C0ED8}" type="sibTrans" cxnId="{4DB4CE09-612A-4E49-BE93-F53F82DCEF32}">
      <dgm:prSet/>
      <dgm:spPr/>
      <dgm:t>
        <a:bodyPr/>
        <a:lstStyle/>
        <a:p>
          <a:endParaRPr lang="es-CO"/>
        </a:p>
      </dgm:t>
    </dgm:pt>
    <dgm:pt modelId="{9A3C3E5C-081B-40BB-9166-688640BBD114}">
      <dgm:prSet phldrT="[Texto]"/>
      <dgm:spPr>
        <a:solidFill>
          <a:srgbClr val="92D050"/>
        </a:solidFill>
      </dgm:spPr>
      <dgm:t>
        <a:bodyPr/>
        <a:lstStyle/>
        <a:p>
          <a:r>
            <a:rPr lang="es-MX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Disponer de Infraestructura óptima para la asistencia segura y humanizada, la docencia e investigación</a:t>
          </a:r>
          <a:endParaRPr lang="es-CO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2DF34E-D4D2-41BA-872D-69254F9CA4CC}" type="parTrans" cxnId="{065F07EA-E519-4CDD-9306-346A9A26C7DC}">
      <dgm:prSet/>
      <dgm:spPr/>
      <dgm:t>
        <a:bodyPr/>
        <a:lstStyle/>
        <a:p>
          <a:endParaRPr lang="es-CO"/>
        </a:p>
      </dgm:t>
    </dgm:pt>
    <dgm:pt modelId="{374BECDB-B36D-4AAA-83EF-F7F76D3B7E65}" type="sibTrans" cxnId="{065F07EA-E519-4CDD-9306-346A9A26C7DC}">
      <dgm:prSet/>
      <dgm:spPr/>
      <dgm:t>
        <a:bodyPr/>
        <a:lstStyle/>
        <a:p>
          <a:endParaRPr lang="es-CO"/>
        </a:p>
      </dgm:t>
    </dgm:pt>
    <dgm:pt modelId="{E9FBC756-2996-4438-A1E1-516536EA557D}">
      <dgm:prSet phldrT="[Texto]"/>
      <dgm:spPr>
        <a:solidFill>
          <a:srgbClr val="92D050"/>
        </a:solidFill>
      </dgm:spPr>
      <dgm:t>
        <a:bodyPr/>
        <a:lstStyle/>
        <a:p>
          <a:r>
            <a:rPr lang="es-MX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Disponer de tecnología, equipos biomédicos, industriales, de cómputo  y mobiliario acorde e integrados a la asistencia segura y humanizada, la docencia e investigación</a:t>
          </a:r>
          <a:endParaRPr lang="es-CO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E0734B-1D11-49D0-85C1-35EE15AA8408}" type="parTrans" cxnId="{76864708-8A92-49A6-954E-09E920CC967D}">
      <dgm:prSet/>
      <dgm:spPr/>
      <dgm:t>
        <a:bodyPr/>
        <a:lstStyle/>
        <a:p>
          <a:endParaRPr lang="es-CO"/>
        </a:p>
      </dgm:t>
    </dgm:pt>
    <dgm:pt modelId="{67434E2F-D777-47C5-88C0-4D2A61FDAD25}" type="sibTrans" cxnId="{76864708-8A92-49A6-954E-09E920CC967D}">
      <dgm:prSet/>
      <dgm:spPr/>
      <dgm:t>
        <a:bodyPr/>
        <a:lstStyle/>
        <a:p>
          <a:endParaRPr lang="es-CO"/>
        </a:p>
      </dgm:t>
    </dgm:pt>
    <dgm:pt modelId="{1DA7883B-69FD-4D6C-88F1-AFD62563411E}">
      <dgm:prSet phldrT="[Texto]"/>
      <dgm:spPr>
        <a:solidFill>
          <a:srgbClr val="FFC000"/>
        </a:solidFill>
      </dgm:spPr>
      <dgm:t>
        <a:bodyPr/>
        <a:lstStyle/>
        <a:p>
          <a:r>
            <a:rPr lang="es-MX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Garantizar rentabilidad, competitividad y sostenibilidad financiera</a:t>
          </a:r>
          <a:endParaRPr lang="es-CO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61213D-26FD-4D4C-A435-5D97B499A78D}" type="parTrans" cxnId="{1BAC95AF-BF7B-47B9-A7F4-78D2F5E65217}">
      <dgm:prSet/>
      <dgm:spPr/>
      <dgm:t>
        <a:bodyPr/>
        <a:lstStyle/>
        <a:p>
          <a:endParaRPr lang="es-CO"/>
        </a:p>
      </dgm:t>
    </dgm:pt>
    <dgm:pt modelId="{156EF280-3DF1-4F8A-88A1-FB891C985FEA}" type="sibTrans" cxnId="{1BAC95AF-BF7B-47B9-A7F4-78D2F5E65217}">
      <dgm:prSet/>
      <dgm:spPr/>
      <dgm:t>
        <a:bodyPr/>
        <a:lstStyle/>
        <a:p>
          <a:endParaRPr lang="es-CO"/>
        </a:p>
      </dgm:t>
    </dgm:pt>
    <dgm:pt modelId="{0F30C4A7-604A-4075-A48F-798B4CC81683}">
      <dgm:prSet phldrT="[Texto]"/>
      <dgm:spPr>
        <a:solidFill>
          <a:srgbClr val="FFC000"/>
        </a:solidFill>
      </dgm:spPr>
      <dgm:t>
        <a:bodyPr/>
        <a:lstStyle/>
        <a:p>
          <a:r>
            <a:rPr lang="es-MX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Implementar un modelo de gestión por competencias y de bienestar para los colaboradores del HUSJ</a:t>
          </a:r>
          <a:endParaRPr lang="es-CO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A9E4DF-ABEB-4EF7-BCE1-CBE915751700}" type="parTrans" cxnId="{264454CC-C96D-414B-BBB9-378690E32B35}">
      <dgm:prSet/>
      <dgm:spPr/>
      <dgm:t>
        <a:bodyPr/>
        <a:lstStyle/>
        <a:p>
          <a:endParaRPr lang="es-CO"/>
        </a:p>
      </dgm:t>
    </dgm:pt>
    <dgm:pt modelId="{2B5FB2BA-6DEB-46D8-A764-64B20CC4A48C}" type="sibTrans" cxnId="{264454CC-C96D-414B-BBB9-378690E32B35}">
      <dgm:prSet/>
      <dgm:spPr/>
      <dgm:t>
        <a:bodyPr/>
        <a:lstStyle/>
        <a:p>
          <a:endParaRPr lang="es-CO"/>
        </a:p>
      </dgm:t>
    </dgm:pt>
    <dgm:pt modelId="{E955BE68-5528-45D5-9601-847B667C0EE6}">
      <dgm:prSet phldrT="[Texto]"/>
      <dgm:spPr>
        <a:solidFill>
          <a:srgbClr val="FFC000"/>
        </a:solidFill>
      </dgm:spPr>
      <dgm:t>
        <a:bodyPr/>
        <a:lstStyle/>
        <a:p>
          <a:pPr algn="ctr"/>
          <a:r>
            <a:rPr lang="es-MX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Ser social y ambientalmente responsables</a:t>
          </a:r>
          <a:endParaRPr lang="es-CO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7818F0-E121-4F82-A54A-4D158E4DAD72}" type="parTrans" cxnId="{5060CF6F-0286-49CA-8D4F-03AAB7E0EC9D}">
      <dgm:prSet/>
      <dgm:spPr/>
      <dgm:t>
        <a:bodyPr/>
        <a:lstStyle/>
        <a:p>
          <a:endParaRPr lang="es-CO"/>
        </a:p>
      </dgm:t>
    </dgm:pt>
    <dgm:pt modelId="{98355190-D1D3-4DCF-BD67-5F0AA8878C50}" type="sibTrans" cxnId="{5060CF6F-0286-49CA-8D4F-03AAB7E0EC9D}">
      <dgm:prSet/>
      <dgm:spPr/>
      <dgm:t>
        <a:bodyPr/>
        <a:lstStyle/>
        <a:p>
          <a:endParaRPr lang="es-CO"/>
        </a:p>
      </dgm:t>
    </dgm:pt>
    <dgm:pt modelId="{08768D88-4AEC-4782-8A14-365600E688C5}" type="pres">
      <dgm:prSet presAssocID="{AD1B3C54-4A69-4631-AF33-753F09EC0E8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7A51175-D56F-48F1-A983-284F1EDF4B5A}" type="pres">
      <dgm:prSet presAssocID="{8C0EEF85-5B82-488C-8915-9A123F0FC39A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BFD06E3-3333-4395-9350-9AC0A477E441}" type="pres">
      <dgm:prSet presAssocID="{92024C5F-D8A2-4460-A8DB-2D58305E7F44}" presName="sibTrans" presStyleCnt="0"/>
      <dgm:spPr/>
    </dgm:pt>
    <dgm:pt modelId="{2A5E2B60-753C-4DA7-8766-26F500C43D5C}" type="pres">
      <dgm:prSet presAssocID="{F2F4EE11-51AC-4F91-895E-8B4E305CEF1A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5BEE4ED-113A-4879-BD52-BAF81B033402}" type="pres">
      <dgm:prSet presAssocID="{3CCA5E46-77A6-46DD-B02A-DB5C764557D3}" presName="sibTrans" presStyleCnt="0"/>
      <dgm:spPr/>
    </dgm:pt>
    <dgm:pt modelId="{F63EEA75-230A-4BAA-83DC-C3F82BC1805A}" type="pres">
      <dgm:prSet presAssocID="{7989B6AB-59ED-4CC8-9A3C-C467AB4C72B4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DE879E-3687-4A26-89F4-8BB7C35FA296}" type="pres">
      <dgm:prSet presAssocID="{78E6FC99-B3DE-4465-AE63-F021BD4C04C3}" presName="sibTrans" presStyleCnt="0"/>
      <dgm:spPr/>
    </dgm:pt>
    <dgm:pt modelId="{E282EFA1-91A2-4945-9412-B1DE53D99CFD}" type="pres">
      <dgm:prSet presAssocID="{461EFA92-E1CE-4593-85AF-D1B85CAFFA04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F38BAE7-F620-4237-A358-5314BCFCBE20}" type="pres">
      <dgm:prSet presAssocID="{8705970D-3CF5-4033-B937-F7F4444DACC2}" presName="sibTrans" presStyleCnt="0"/>
      <dgm:spPr/>
    </dgm:pt>
    <dgm:pt modelId="{DA5110E2-CC02-48D5-9E1B-61267C161FBE}" type="pres">
      <dgm:prSet presAssocID="{0D780107-B1C4-4BBB-9D20-9EFC72EF7031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BF0A606-F62D-4ED1-97E8-833F062D893D}" type="pres">
      <dgm:prSet presAssocID="{CC0902F5-C50A-4CC9-8A4C-69DE6996129F}" presName="sibTrans" presStyleCnt="0"/>
      <dgm:spPr/>
    </dgm:pt>
    <dgm:pt modelId="{DDFB1CB1-BDF3-48D4-86DC-23E1A5466AEF}" type="pres">
      <dgm:prSet presAssocID="{34BC1566-8AC0-405E-BD94-197A37C4B030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1E4496C-6EAA-4413-AF86-CB1587CF4F13}" type="pres">
      <dgm:prSet presAssocID="{7DE60C6F-618C-4486-8323-CA31B62F4FFC}" presName="sibTrans" presStyleCnt="0"/>
      <dgm:spPr/>
    </dgm:pt>
    <dgm:pt modelId="{F15C5205-FB85-4535-9BA6-C7930C1BCB3F}" type="pres">
      <dgm:prSet presAssocID="{87D22EA3-7E7B-40F4-BC1B-8A8BE0A42D72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80EB90F7-1306-44BB-A978-E9032140B6F6}" type="pres">
      <dgm:prSet presAssocID="{BCB9CB13-F9F9-4F30-85B6-20BB337C0ED8}" presName="sibTrans" presStyleCnt="0"/>
      <dgm:spPr/>
    </dgm:pt>
    <dgm:pt modelId="{6FB58942-82DA-403F-AF0D-AB6593A206E2}" type="pres">
      <dgm:prSet presAssocID="{9A3C3E5C-081B-40BB-9166-688640BBD114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7A2A8BB-FF87-4F6A-A3CE-E1719C6C6AD0}" type="pres">
      <dgm:prSet presAssocID="{374BECDB-B36D-4AAA-83EF-F7F76D3B7E65}" presName="sibTrans" presStyleCnt="0"/>
      <dgm:spPr/>
    </dgm:pt>
    <dgm:pt modelId="{89BFED46-1CE5-4682-88DD-0DFCA6BB3DA0}" type="pres">
      <dgm:prSet presAssocID="{E9FBC756-2996-4438-A1E1-516536EA557D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8AD86BF-89B7-411A-9766-9CBDB1AD1975}" type="pres">
      <dgm:prSet presAssocID="{67434E2F-D777-47C5-88C0-4D2A61FDAD25}" presName="sibTrans" presStyleCnt="0"/>
      <dgm:spPr/>
    </dgm:pt>
    <dgm:pt modelId="{EB9D5091-49F0-4B57-A443-DF53A8ED3B14}" type="pres">
      <dgm:prSet presAssocID="{1DA7883B-69FD-4D6C-88F1-AFD62563411E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0689E09-8BB4-47CA-8BF7-1E805E0EEEE0}" type="pres">
      <dgm:prSet presAssocID="{156EF280-3DF1-4F8A-88A1-FB891C985FEA}" presName="sibTrans" presStyleCnt="0"/>
      <dgm:spPr/>
    </dgm:pt>
    <dgm:pt modelId="{6E8404AA-43BA-4520-A2D9-476E320FB4A9}" type="pres">
      <dgm:prSet presAssocID="{0F30C4A7-604A-4075-A48F-798B4CC81683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B99CDAA-998A-45D8-8B06-2E02D61565DA}" type="pres">
      <dgm:prSet presAssocID="{2B5FB2BA-6DEB-46D8-A764-64B20CC4A48C}" presName="sibTrans" presStyleCnt="0"/>
      <dgm:spPr/>
    </dgm:pt>
    <dgm:pt modelId="{14F03DF8-DABF-4D0A-AE48-5EB1988946EF}" type="pres">
      <dgm:prSet presAssocID="{E955BE68-5528-45D5-9601-847B667C0EE6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1BAC95AF-BF7B-47B9-A7F4-78D2F5E65217}" srcId="{AD1B3C54-4A69-4631-AF33-753F09EC0E80}" destId="{1DA7883B-69FD-4D6C-88F1-AFD62563411E}" srcOrd="9" destOrd="0" parTransId="{3F61213D-26FD-4D4C-A435-5D97B499A78D}" sibTransId="{156EF280-3DF1-4F8A-88A1-FB891C985FEA}"/>
    <dgm:cxn modelId="{E70852F1-84F2-462F-8C0E-0B2682CF8025}" type="presOf" srcId="{461EFA92-E1CE-4593-85AF-D1B85CAFFA04}" destId="{E282EFA1-91A2-4945-9412-B1DE53D99CFD}" srcOrd="0" destOrd="0" presId="urn:microsoft.com/office/officeart/2005/8/layout/default"/>
    <dgm:cxn modelId="{5F13D034-378B-4B5B-9521-8A37AF2DF698}" type="presOf" srcId="{34BC1566-8AC0-405E-BD94-197A37C4B030}" destId="{DDFB1CB1-BDF3-48D4-86DC-23E1A5466AEF}" srcOrd="0" destOrd="0" presId="urn:microsoft.com/office/officeart/2005/8/layout/default"/>
    <dgm:cxn modelId="{A6605A8C-4507-4827-824C-47342453F81A}" srcId="{AD1B3C54-4A69-4631-AF33-753F09EC0E80}" destId="{8C0EEF85-5B82-488C-8915-9A123F0FC39A}" srcOrd="0" destOrd="0" parTransId="{1D5274CE-B467-4006-BCD6-5F262D8E20CC}" sibTransId="{92024C5F-D8A2-4460-A8DB-2D58305E7F44}"/>
    <dgm:cxn modelId="{34314157-40D8-449E-9AA3-A603221A6651}" srcId="{AD1B3C54-4A69-4631-AF33-753F09EC0E80}" destId="{7989B6AB-59ED-4CC8-9A3C-C467AB4C72B4}" srcOrd="2" destOrd="0" parTransId="{805A305B-72D5-4653-A3F0-6C9C26F5095A}" sibTransId="{78E6FC99-B3DE-4465-AE63-F021BD4C04C3}"/>
    <dgm:cxn modelId="{238E28A6-342E-4614-B51C-88A369B50516}" type="presOf" srcId="{87D22EA3-7E7B-40F4-BC1B-8A8BE0A42D72}" destId="{F15C5205-FB85-4535-9BA6-C7930C1BCB3F}" srcOrd="0" destOrd="0" presId="urn:microsoft.com/office/officeart/2005/8/layout/default"/>
    <dgm:cxn modelId="{76864708-8A92-49A6-954E-09E920CC967D}" srcId="{AD1B3C54-4A69-4631-AF33-753F09EC0E80}" destId="{E9FBC756-2996-4438-A1E1-516536EA557D}" srcOrd="8" destOrd="0" parTransId="{A8E0734B-1D11-49D0-85C1-35EE15AA8408}" sibTransId="{67434E2F-D777-47C5-88C0-4D2A61FDAD25}"/>
    <dgm:cxn modelId="{AEAAC8C5-4FA2-4530-A2F0-C5EB34641462}" type="presOf" srcId="{1DA7883B-69FD-4D6C-88F1-AFD62563411E}" destId="{EB9D5091-49F0-4B57-A443-DF53A8ED3B14}" srcOrd="0" destOrd="0" presId="urn:microsoft.com/office/officeart/2005/8/layout/default"/>
    <dgm:cxn modelId="{67DD6382-0A28-4247-93E9-63CF78D29067}" type="presOf" srcId="{0D780107-B1C4-4BBB-9D20-9EFC72EF7031}" destId="{DA5110E2-CC02-48D5-9E1B-61267C161FBE}" srcOrd="0" destOrd="0" presId="urn:microsoft.com/office/officeart/2005/8/layout/default"/>
    <dgm:cxn modelId="{CE9C87BD-A590-463A-8C76-59CBB84A9442}" type="presOf" srcId="{8C0EEF85-5B82-488C-8915-9A123F0FC39A}" destId="{C7A51175-D56F-48F1-A983-284F1EDF4B5A}" srcOrd="0" destOrd="0" presId="urn:microsoft.com/office/officeart/2005/8/layout/default"/>
    <dgm:cxn modelId="{B8FC79D9-C91C-4703-BE48-A2067E790B74}" type="presOf" srcId="{E9FBC756-2996-4438-A1E1-516536EA557D}" destId="{89BFED46-1CE5-4682-88DD-0DFCA6BB3DA0}" srcOrd="0" destOrd="0" presId="urn:microsoft.com/office/officeart/2005/8/layout/default"/>
    <dgm:cxn modelId="{96BB5F5F-7559-467D-947D-4C2BBA6A974F}" type="presOf" srcId="{9A3C3E5C-081B-40BB-9166-688640BBD114}" destId="{6FB58942-82DA-403F-AF0D-AB6593A206E2}" srcOrd="0" destOrd="0" presId="urn:microsoft.com/office/officeart/2005/8/layout/default"/>
    <dgm:cxn modelId="{5060CF6F-0286-49CA-8D4F-03AAB7E0EC9D}" srcId="{AD1B3C54-4A69-4631-AF33-753F09EC0E80}" destId="{E955BE68-5528-45D5-9601-847B667C0EE6}" srcOrd="11" destOrd="0" parTransId="{C27818F0-E121-4F82-A54A-4D158E4DAD72}" sibTransId="{98355190-D1D3-4DCF-BD67-5F0AA8878C50}"/>
    <dgm:cxn modelId="{34FBA517-89E8-4CCF-9CC3-605DF669D52F}" type="presOf" srcId="{0F30C4A7-604A-4075-A48F-798B4CC81683}" destId="{6E8404AA-43BA-4520-A2D9-476E320FB4A9}" srcOrd="0" destOrd="0" presId="urn:microsoft.com/office/officeart/2005/8/layout/default"/>
    <dgm:cxn modelId="{4DB4CE09-612A-4E49-BE93-F53F82DCEF32}" srcId="{AD1B3C54-4A69-4631-AF33-753F09EC0E80}" destId="{87D22EA3-7E7B-40F4-BC1B-8A8BE0A42D72}" srcOrd="6" destOrd="0" parTransId="{304AE7DC-B00C-4289-BE6D-CB3C5A52C596}" sibTransId="{BCB9CB13-F9F9-4F30-85B6-20BB337C0ED8}"/>
    <dgm:cxn modelId="{065F07EA-E519-4CDD-9306-346A9A26C7DC}" srcId="{AD1B3C54-4A69-4631-AF33-753F09EC0E80}" destId="{9A3C3E5C-081B-40BB-9166-688640BBD114}" srcOrd="7" destOrd="0" parTransId="{792DF34E-D4D2-41BA-872D-69254F9CA4CC}" sibTransId="{374BECDB-B36D-4AAA-83EF-F7F76D3B7E65}"/>
    <dgm:cxn modelId="{2C2F7C23-59FC-4F2F-8841-063209CD8D56}" srcId="{AD1B3C54-4A69-4631-AF33-753F09EC0E80}" destId="{F2F4EE11-51AC-4F91-895E-8B4E305CEF1A}" srcOrd="1" destOrd="0" parTransId="{84E87AA0-CC1E-49B5-8490-14EBEF89084C}" sibTransId="{3CCA5E46-77A6-46DD-B02A-DB5C764557D3}"/>
    <dgm:cxn modelId="{264454CC-C96D-414B-BBB9-378690E32B35}" srcId="{AD1B3C54-4A69-4631-AF33-753F09EC0E80}" destId="{0F30C4A7-604A-4075-A48F-798B4CC81683}" srcOrd="10" destOrd="0" parTransId="{C0A9E4DF-ABEB-4EF7-BCE1-CBE915751700}" sibTransId="{2B5FB2BA-6DEB-46D8-A764-64B20CC4A48C}"/>
    <dgm:cxn modelId="{9DBCAB40-7B19-47C6-9A39-0DCBD07018D1}" srcId="{AD1B3C54-4A69-4631-AF33-753F09EC0E80}" destId="{34BC1566-8AC0-405E-BD94-197A37C4B030}" srcOrd="5" destOrd="0" parTransId="{1D4CA4BA-3C74-408D-8E3A-40EE74E38436}" sibTransId="{7DE60C6F-618C-4486-8323-CA31B62F4FFC}"/>
    <dgm:cxn modelId="{5ADB8871-845C-46FA-9E5C-89A01BEB1E7A}" type="presOf" srcId="{F2F4EE11-51AC-4F91-895E-8B4E305CEF1A}" destId="{2A5E2B60-753C-4DA7-8766-26F500C43D5C}" srcOrd="0" destOrd="0" presId="urn:microsoft.com/office/officeart/2005/8/layout/default"/>
    <dgm:cxn modelId="{D07134B9-F0EC-4341-AB1B-5DE01523A133}" type="presOf" srcId="{AD1B3C54-4A69-4631-AF33-753F09EC0E80}" destId="{08768D88-4AEC-4782-8A14-365600E688C5}" srcOrd="0" destOrd="0" presId="urn:microsoft.com/office/officeart/2005/8/layout/default"/>
    <dgm:cxn modelId="{00731F9E-E400-4054-AD00-B6DBA411BA01}" type="presOf" srcId="{E955BE68-5528-45D5-9601-847B667C0EE6}" destId="{14F03DF8-DABF-4D0A-AE48-5EB1988946EF}" srcOrd="0" destOrd="0" presId="urn:microsoft.com/office/officeart/2005/8/layout/default"/>
    <dgm:cxn modelId="{E71C1C4C-6EF7-4645-9BDF-C36B9D1BD178}" srcId="{AD1B3C54-4A69-4631-AF33-753F09EC0E80}" destId="{461EFA92-E1CE-4593-85AF-D1B85CAFFA04}" srcOrd="3" destOrd="0" parTransId="{ED380729-D614-457C-ADFC-69926A909048}" sibTransId="{8705970D-3CF5-4033-B937-F7F4444DACC2}"/>
    <dgm:cxn modelId="{8F28CC41-3E67-4DCE-8A89-445094D1E21D}" srcId="{AD1B3C54-4A69-4631-AF33-753F09EC0E80}" destId="{0D780107-B1C4-4BBB-9D20-9EFC72EF7031}" srcOrd="4" destOrd="0" parTransId="{7ED5DCF1-24D1-4F24-8535-584412534074}" sibTransId="{CC0902F5-C50A-4CC9-8A4C-69DE6996129F}"/>
    <dgm:cxn modelId="{083B9696-8E17-452E-A1D3-1D4976ACB009}" type="presOf" srcId="{7989B6AB-59ED-4CC8-9A3C-C467AB4C72B4}" destId="{F63EEA75-230A-4BAA-83DC-C3F82BC1805A}" srcOrd="0" destOrd="0" presId="urn:microsoft.com/office/officeart/2005/8/layout/default"/>
    <dgm:cxn modelId="{BB7371B5-D033-4AB5-AAF7-B74D16750647}" type="presParOf" srcId="{08768D88-4AEC-4782-8A14-365600E688C5}" destId="{C7A51175-D56F-48F1-A983-284F1EDF4B5A}" srcOrd="0" destOrd="0" presId="urn:microsoft.com/office/officeart/2005/8/layout/default"/>
    <dgm:cxn modelId="{CA3ED34A-C53D-46EB-A211-10358A534368}" type="presParOf" srcId="{08768D88-4AEC-4782-8A14-365600E688C5}" destId="{EBFD06E3-3333-4395-9350-9AC0A477E441}" srcOrd="1" destOrd="0" presId="urn:microsoft.com/office/officeart/2005/8/layout/default"/>
    <dgm:cxn modelId="{DAF59934-F0F6-4566-B564-E236967EFB81}" type="presParOf" srcId="{08768D88-4AEC-4782-8A14-365600E688C5}" destId="{2A5E2B60-753C-4DA7-8766-26F500C43D5C}" srcOrd="2" destOrd="0" presId="urn:microsoft.com/office/officeart/2005/8/layout/default"/>
    <dgm:cxn modelId="{0CEC79A8-BDBD-4566-8B99-AA4D62CAD870}" type="presParOf" srcId="{08768D88-4AEC-4782-8A14-365600E688C5}" destId="{C5BEE4ED-113A-4879-BD52-BAF81B033402}" srcOrd="3" destOrd="0" presId="urn:microsoft.com/office/officeart/2005/8/layout/default"/>
    <dgm:cxn modelId="{D4B4882A-5767-4F67-B7EF-D84B84B42FE6}" type="presParOf" srcId="{08768D88-4AEC-4782-8A14-365600E688C5}" destId="{F63EEA75-230A-4BAA-83DC-C3F82BC1805A}" srcOrd="4" destOrd="0" presId="urn:microsoft.com/office/officeart/2005/8/layout/default"/>
    <dgm:cxn modelId="{AC0E4280-F094-4307-8AD4-DCBACC6DC289}" type="presParOf" srcId="{08768D88-4AEC-4782-8A14-365600E688C5}" destId="{80DE879E-3687-4A26-89F4-8BB7C35FA296}" srcOrd="5" destOrd="0" presId="urn:microsoft.com/office/officeart/2005/8/layout/default"/>
    <dgm:cxn modelId="{355002EB-647B-4089-A5AE-7B36E233B784}" type="presParOf" srcId="{08768D88-4AEC-4782-8A14-365600E688C5}" destId="{E282EFA1-91A2-4945-9412-B1DE53D99CFD}" srcOrd="6" destOrd="0" presId="urn:microsoft.com/office/officeart/2005/8/layout/default"/>
    <dgm:cxn modelId="{C11507EB-C10A-478D-923C-2D471A467E68}" type="presParOf" srcId="{08768D88-4AEC-4782-8A14-365600E688C5}" destId="{1F38BAE7-F620-4237-A358-5314BCFCBE20}" srcOrd="7" destOrd="0" presId="urn:microsoft.com/office/officeart/2005/8/layout/default"/>
    <dgm:cxn modelId="{84CF0A0A-3544-4E20-9C9B-9E0D4D4313CA}" type="presParOf" srcId="{08768D88-4AEC-4782-8A14-365600E688C5}" destId="{DA5110E2-CC02-48D5-9E1B-61267C161FBE}" srcOrd="8" destOrd="0" presId="urn:microsoft.com/office/officeart/2005/8/layout/default"/>
    <dgm:cxn modelId="{36BAABAC-EFB9-43A7-BBCB-31B9B0CF3657}" type="presParOf" srcId="{08768D88-4AEC-4782-8A14-365600E688C5}" destId="{ABF0A606-F62D-4ED1-97E8-833F062D893D}" srcOrd="9" destOrd="0" presId="urn:microsoft.com/office/officeart/2005/8/layout/default"/>
    <dgm:cxn modelId="{2F5E9CB8-3200-45A9-A62D-67E356465B66}" type="presParOf" srcId="{08768D88-4AEC-4782-8A14-365600E688C5}" destId="{DDFB1CB1-BDF3-48D4-86DC-23E1A5466AEF}" srcOrd="10" destOrd="0" presId="urn:microsoft.com/office/officeart/2005/8/layout/default"/>
    <dgm:cxn modelId="{7A2D7802-8ED9-4222-9CC2-8B4AA713403B}" type="presParOf" srcId="{08768D88-4AEC-4782-8A14-365600E688C5}" destId="{31E4496C-6EAA-4413-AF86-CB1587CF4F13}" srcOrd="11" destOrd="0" presId="urn:microsoft.com/office/officeart/2005/8/layout/default"/>
    <dgm:cxn modelId="{F29E69AA-15EB-4EA8-AC1D-2A05FECB4415}" type="presParOf" srcId="{08768D88-4AEC-4782-8A14-365600E688C5}" destId="{F15C5205-FB85-4535-9BA6-C7930C1BCB3F}" srcOrd="12" destOrd="0" presId="urn:microsoft.com/office/officeart/2005/8/layout/default"/>
    <dgm:cxn modelId="{C81647AF-3026-4BF9-B340-63BCFA2B8C3B}" type="presParOf" srcId="{08768D88-4AEC-4782-8A14-365600E688C5}" destId="{80EB90F7-1306-44BB-A978-E9032140B6F6}" srcOrd="13" destOrd="0" presId="urn:microsoft.com/office/officeart/2005/8/layout/default"/>
    <dgm:cxn modelId="{076B50EA-19F6-4E0E-BAC1-8B0560957C5F}" type="presParOf" srcId="{08768D88-4AEC-4782-8A14-365600E688C5}" destId="{6FB58942-82DA-403F-AF0D-AB6593A206E2}" srcOrd="14" destOrd="0" presId="urn:microsoft.com/office/officeart/2005/8/layout/default"/>
    <dgm:cxn modelId="{FEBD6937-EAFB-45A3-844A-CD573F9FD76D}" type="presParOf" srcId="{08768D88-4AEC-4782-8A14-365600E688C5}" destId="{97A2A8BB-FF87-4F6A-A3CE-E1719C6C6AD0}" srcOrd="15" destOrd="0" presId="urn:microsoft.com/office/officeart/2005/8/layout/default"/>
    <dgm:cxn modelId="{0D61B5EC-8298-4E55-ABE7-6CFBD65ED32A}" type="presParOf" srcId="{08768D88-4AEC-4782-8A14-365600E688C5}" destId="{89BFED46-1CE5-4682-88DD-0DFCA6BB3DA0}" srcOrd="16" destOrd="0" presId="urn:microsoft.com/office/officeart/2005/8/layout/default"/>
    <dgm:cxn modelId="{E38C9393-194D-46B1-9851-88A342135DAC}" type="presParOf" srcId="{08768D88-4AEC-4782-8A14-365600E688C5}" destId="{48AD86BF-89B7-411A-9766-9CBDB1AD1975}" srcOrd="17" destOrd="0" presId="urn:microsoft.com/office/officeart/2005/8/layout/default"/>
    <dgm:cxn modelId="{F7AB2A45-D84E-4BE3-B802-ADEB61E93489}" type="presParOf" srcId="{08768D88-4AEC-4782-8A14-365600E688C5}" destId="{EB9D5091-49F0-4B57-A443-DF53A8ED3B14}" srcOrd="18" destOrd="0" presId="urn:microsoft.com/office/officeart/2005/8/layout/default"/>
    <dgm:cxn modelId="{F8EFC670-D0BF-49AC-888C-4FAE645AA640}" type="presParOf" srcId="{08768D88-4AEC-4782-8A14-365600E688C5}" destId="{D0689E09-8BB4-47CA-8BF7-1E805E0EEEE0}" srcOrd="19" destOrd="0" presId="urn:microsoft.com/office/officeart/2005/8/layout/default"/>
    <dgm:cxn modelId="{31E52829-E0B7-42A7-9E8E-306AF9E370BA}" type="presParOf" srcId="{08768D88-4AEC-4782-8A14-365600E688C5}" destId="{6E8404AA-43BA-4520-A2D9-476E320FB4A9}" srcOrd="20" destOrd="0" presId="urn:microsoft.com/office/officeart/2005/8/layout/default"/>
    <dgm:cxn modelId="{FB3C128A-6886-4DF6-90AF-6AA8C8794202}" type="presParOf" srcId="{08768D88-4AEC-4782-8A14-365600E688C5}" destId="{5B99CDAA-998A-45D8-8B06-2E02D61565DA}" srcOrd="21" destOrd="0" presId="urn:microsoft.com/office/officeart/2005/8/layout/default"/>
    <dgm:cxn modelId="{06EBBDFC-6DEF-49E1-AA11-0D7DFEE94381}" type="presParOf" srcId="{08768D88-4AEC-4782-8A14-365600E688C5}" destId="{14F03DF8-DABF-4D0A-AE48-5EB1988946EF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A8EEC6-F5D5-4177-B5FD-FF1FE73E2AB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5C3ACD2-9A15-4471-A6E8-FC1A59415587}">
      <dgm:prSet phldrT="[Texto]"/>
      <dgm:spPr>
        <a:solidFill>
          <a:srgbClr val="92D050"/>
        </a:solidFill>
      </dgm:spPr>
      <dgm:t>
        <a:bodyPr/>
        <a:lstStyle/>
        <a:p>
          <a:r>
            <a:rPr lang="es-E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PROCESOS ESTRATEGICOS </a:t>
          </a:r>
        </a:p>
        <a:p>
          <a:r>
            <a:rPr lang="es-E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6</a:t>
          </a:r>
          <a:endParaRPr lang="es-ES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D4971F-1A4C-49A8-91E4-0C6438EB8662}" type="parTrans" cxnId="{9807F5ED-DDC5-4316-9853-4DF3F751C778}">
      <dgm:prSet/>
      <dgm:spPr/>
      <dgm:t>
        <a:bodyPr/>
        <a:lstStyle/>
        <a:p>
          <a:endParaRPr lang="es-ES"/>
        </a:p>
      </dgm:t>
    </dgm:pt>
    <dgm:pt modelId="{8AB12971-999A-4F16-AAF8-BC580A207F35}" type="sibTrans" cxnId="{9807F5ED-DDC5-4316-9853-4DF3F751C778}">
      <dgm:prSet/>
      <dgm:spPr/>
      <dgm:t>
        <a:bodyPr/>
        <a:lstStyle/>
        <a:p>
          <a:endParaRPr lang="es-ES"/>
        </a:p>
      </dgm:t>
    </dgm:pt>
    <dgm:pt modelId="{304A44DB-1AC5-4723-9630-DAC21B4E2C9C}">
      <dgm:prSet phldrT="[Texto]"/>
      <dgm:spPr>
        <a:solidFill>
          <a:srgbClr val="FFFF00"/>
        </a:solidFill>
      </dgm:spPr>
      <dgm:t>
        <a:bodyPr/>
        <a:lstStyle/>
        <a:p>
          <a:r>
            <a:rPr lang="es-E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PROCESOS OPERATIVOS O ASISTENCIALES</a:t>
          </a:r>
        </a:p>
        <a:p>
          <a:r>
            <a:rPr lang="es-E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24</a:t>
          </a:r>
          <a:endParaRPr lang="es-ES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26DD7D-B124-486A-ACBF-3313E212BFD4}" type="parTrans" cxnId="{C603ECD8-EF01-42D8-AB66-6AA4E7E48005}">
      <dgm:prSet/>
      <dgm:spPr/>
      <dgm:t>
        <a:bodyPr/>
        <a:lstStyle/>
        <a:p>
          <a:endParaRPr lang="es-ES"/>
        </a:p>
      </dgm:t>
    </dgm:pt>
    <dgm:pt modelId="{C29A6F26-E7EA-4CF6-8740-D8B4D48DE5E8}" type="sibTrans" cxnId="{C603ECD8-EF01-42D8-AB66-6AA4E7E48005}">
      <dgm:prSet/>
      <dgm:spPr/>
      <dgm:t>
        <a:bodyPr/>
        <a:lstStyle/>
        <a:p>
          <a:endParaRPr lang="es-ES"/>
        </a:p>
      </dgm:t>
    </dgm:pt>
    <dgm:pt modelId="{B225547A-A447-41BB-B38B-7EE85889E90A}">
      <dgm:prSet phldrT="[Texto]"/>
      <dgm:spPr>
        <a:solidFill>
          <a:srgbClr val="FFFFBD"/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Asistencia ambulatoria, críticos e internación     11               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5CF615-A264-4F3B-8841-624F79E15434}" type="parTrans" cxnId="{5E05FC90-C589-4FFB-8C7C-B23B76EFA972}">
      <dgm:prSet/>
      <dgm:spPr/>
      <dgm:t>
        <a:bodyPr/>
        <a:lstStyle/>
        <a:p>
          <a:endParaRPr lang="es-ES"/>
        </a:p>
      </dgm:t>
    </dgm:pt>
    <dgm:pt modelId="{3FB3FBF9-8057-492C-93C6-9A17BFB5812C}" type="sibTrans" cxnId="{5E05FC90-C589-4FFB-8C7C-B23B76EFA972}">
      <dgm:prSet/>
      <dgm:spPr/>
      <dgm:t>
        <a:bodyPr/>
        <a:lstStyle/>
        <a:p>
          <a:endParaRPr lang="es-ES"/>
        </a:p>
      </dgm:t>
    </dgm:pt>
    <dgm:pt modelId="{4EBE5CD0-DD05-4588-A5DD-0DF06E9166F1}">
      <dgm:prSet phldrT="[Texto]"/>
      <dgm:spPr>
        <a:solidFill>
          <a:srgbClr val="FFFFBD"/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Apoyo diagnostico y </a:t>
          </a:r>
          <a:r>
            <a:rPr lang="es-ES" dirty="0" err="1" smtClean="0">
              <a:latin typeface="Arial" panose="020B0604020202020204" pitchFamily="34" charset="0"/>
              <a:cs typeface="Arial" panose="020B0604020202020204" pitchFamily="34" charset="0"/>
            </a:rPr>
            <a:t>Complem</a:t>
          </a:r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. Terapéutica       13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3B99DA-618E-404C-8684-D6112757F4CC}" type="parTrans" cxnId="{D5E3BF15-9500-466E-958E-8AEBA2EF99C8}">
      <dgm:prSet/>
      <dgm:spPr/>
      <dgm:t>
        <a:bodyPr/>
        <a:lstStyle/>
        <a:p>
          <a:endParaRPr lang="es-ES"/>
        </a:p>
      </dgm:t>
    </dgm:pt>
    <dgm:pt modelId="{1E1639BE-D651-4282-A0EE-BA9805BACC42}" type="sibTrans" cxnId="{D5E3BF15-9500-466E-958E-8AEBA2EF99C8}">
      <dgm:prSet/>
      <dgm:spPr/>
      <dgm:t>
        <a:bodyPr/>
        <a:lstStyle/>
        <a:p>
          <a:endParaRPr lang="es-ES"/>
        </a:p>
      </dgm:t>
    </dgm:pt>
    <dgm:pt modelId="{7F2EB53B-B7C8-46B0-9ACC-2CD308E1138F}">
      <dgm:prSet phldrT="[Texto]"/>
      <dgm:spPr>
        <a:solidFill>
          <a:srgbClr val="00B0F0"/>
        </a:solidFill>
      </dgm:spPr>
      <dgm:t>
        <a:bodyPr/>
        <a:lstStyle/>
        <a:p>
          <a:r>
            <a:rPr lang="es-E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PROCESOS DE APOYO O ADMINISTRATIVOS</a:t>
          </a:r>
        </a:p>
        <a:p>
          <a:r>
            <a:rPr lang="es-E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21</a:t>
          </a:r>
          <a:endParaRPr lang="es-ES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878ED2-EA72-494B-897C-B051D965CC18}" type="parTrans" cxnId="{3CEA651A-7ED4-424D-9C21-C45A866D4727}">
      <dgm:prSet/>
      <dgm:spPr/>
      <dgm:t>
        <a:bodyPr/>
        <a:lstStyle/>
        <a:p>
          <a:endParaRPr lang="es-ES"/>
        </a:p>
      </dgm:t>
    </dgm:pt>
    <dgm:pt modelId="{07522FC2-B141-4F74-BC1F-8EA518B6AB65}" type="sibTrans" cxnId="{3CEA651A-7ED4-424D-9C21-C45A866D4727}">
      <dgm:prSet/>
      <dgm:spPr/>
      <dgm:t>
        <a:bodyPr/>
        <a:lstStyle/>
        <a:p>
          <a:endParaRPr lang="es-ES"/>
        </a:p>
      </dgm:t>
    </dgm:pt>
    <dgm:pt modelId="{38E4CA52-10F0-426E-A1A4-CD38FC9C5739}">
      <dgm:prSet phldrT="[Texto]"/>
      <dgm:spPr>
        <a:solidFill>
          <a:srgbClr val="85DFFF"/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Gestión de talento humano, financiera, información y comunicación, jurídica, recursos físicos, innovación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DC9486-F521-40D7-B753-3BF55BCBC70C}" type="parTrans" cxnId="{44CFD251-2519-42A7-B5D5-FC8DDE16166B}">
      <dgm:prSet/>
      <dgm:spPr/>
      <dgm:t>
        <a:bodyPr/>
        <a:lstStyle/>
        <a:p>
          <a:endParaRPr lang="es-ES"/>
        </a:p>
      </dgm:t>
    </dgm:pt>
    <dgm:pt modelId="{646E5D57-5640-44E4-864D-1EFDE4C805C6}" type="sibTrans" cxnId="{44CFD251-2519-42A7-B5D5-FC8DDE16166B}">
      <dgm:prSet/>
      <dgm:spPr/>
      <dgm:t>
        <a:bodyPr/>
        <a:lstStyle/>
        <a:p>
          <a:endParaRPr lang="es-ES"/>
        </a:p>
      </dgm:t>
    </dgm:pt>
    <dgm:pt modelId="{47B4EF38-E576-4DBA-9AF7-5BD658532DFA}">
      <dgm:prSet custT="1"/>
      <dgm:spPr/>
      <dgm:t>
        <a:bodyPr/>
        <a:lstStyle/>
        <a:p>
          <a:r>
            <a:rPr lang="es-ES" sz="3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MODELO DE OPERACIÓN INSTITUCIONAL = POR PROCESOS,    53 EN TOTAL</a:t>
          </a:r>
          <a:endParaRPr lang="es-ES" sz="32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36DAC3-C92E-4138-B905-52306BE4E57E}" type="parTrans" cxnId="{62DEA8C0-F833-45AD-97BC-8BD2526EE208}">
      <dgm:prSet/>
      <dgm:spPr/>
      <dgm:t>
        <a:bodyPr/>
        <a:lstStyle/>
        <a:p>
          <a:endParaRPr lang="es-ES"/>
        </a:p>
      </dgm:t>
    </dgm:pt>
    <dgm:pt modelId="{8FCD29C2-B4C9-4B22-ADC8-CE1330987B30}" type="sibTrans" cxnId="{62DEA8C0-F833-45AD-97BC-8BD2526EE208}">
      <dgm:prSet/>
      <dgm:spPr/>
      <dgm:t>
        <a:bodyPr/>
        <a:lstStyle/>
        <a:p>
          <a:endParaRPr lang="es-ES"/>
        </a:p>
      </dgm:t>
    </dgm:pt>
    <dgm:pt modelId="{CB82C92F-B246-4958-BBE4-4A50F73B46B9}">
      <dgm:prSet/>
      <dgm:spPr>
        <a:solidFill>
          <a:srgbClr val="FFDD71"/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Control Interno                                                      1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0C57D1-27DC-491B-8A13-9A4532AF9D5A}" type="parTrans" cxnId="{667B3B1E-76DD-4B11-B16A-F2CFE1A90552}">
      <dgm:prSet/>
      <dgm:spPr/>
      <dgm:t>
        <a:bodyPr/>
        <a:lstStyle/>
        <a:p>
          <a:endParaRPr lang="es-ES"/>
        </a:p>
      </dgm:t>
    </dgm:pt>
    <dgm:pt modelId="{D1C19383-B547-413F-8525-89CE3AF1854B}" type="sibTrans" cxnId="{667B3B1E-76DD-4B11-B16A-F2CFE1A90552}">
      <dgm:prSet/>
      <dgm:spPr/>
      <dgm:t>
        <a:bodyPr/>
        <a:lstStyle/>
        <a:p>
          <a:endParaRPr lang="es-ES"/>
        </a:p>
      </dgm:t>
    </dgm:pt>
    <dgm:pt modelId="{A85A9F97-6BA6-4E41-B329-303C4FB97B7F}">
      <dgm:prSet phldrT="[Texto]"/>
      <dgm:spPr>
        <a:solidFill>
          <a:srgbClr val="CCE9AD"/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Direccionamiento estratégico                                6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80D572-68D5-417E-ACA3-B2E9B78DADE1}" type="parTrans" cxnId="{97DBCB59-12B8-4904-AA88-2E3FDD02F6D3}">
      <dgm:prSet/>
      <dgm:spPr/>
      <dgm:t>
        <a:bodyPr/>
        <a:lstStyle/>
        <a:p>
          <a:endParaRPr lang="es-ES"/>
        </a:p>
      </dgm:t>
    </dgm:pt>
    <dgm:pt modelId="{3DC73B39-CFE9-4A77-9E69-94E62FEB324A}" type="sibTrans" cxnId="{97DBCB59-12B8-4904-AA88-2E3FDD02F6D3}">
      <dgm:prSet/>
      <dgm:spPr/>
      <dgm:t>
        <a:bodyPr/>
        <a:lstStyle/>
        <a:p>
          <a:endParaRPr lang="es-ES"/>
        </a:p>
      </dgm:t>
    </dgm:pt>
    <dgm:pt modelId="{67768280-7810-4F17-A3D6-5091DF3203A9}">
      <dgm:prSet/>
      <dgm:spPr>
        <a:solidFill>
          <a:srgbClr val="FFC000"/>
        </a:solidFill>
      </dgm:spPr>
      <dgm:t>
        <a:bodyPr/>
        <a:lstStyle/>
        <a:p>
          <a:r>
            <a:rPr lang="es-E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PROCESOS DE EVALUACION Y CONTROL                                                   2</a:t>
          </a:r>
          <a:endParaRPr lang="es-ES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ADD364-EA1B-4E38-9416-0BD1D4C929ED}" type="parTrans" cxnId="{F56B8FF0-4AEF-4A16-91EC-DED24DBE1EE2}">
      <dgm:prSet/>
      <dgm:spPr/>
      <dgm:t>
        <a:bodyPr/>
        <a:lstStyle/>
        <a:p>
          <a:endParaRPr lang="es-ES"/>
        </a:p>
      </dgm:t>
    </dgm:pt>
    <dgm:pt modelId="{6FDDC7C9-113E-4266-A3C3-8B60251822B5}" type="sibTrans" cxnId="{F56B8FF0-4AEF-4A16-91EC-DED24DBE1EE2}">
      <dgm:prSet/>
      <dgm:spPr/>
      <dgm:t>
        <a:bodyPr/>
        <a:lstStyle/>
        <a:p>
          <a:endParaRPr lang="es-ES"/>
        </a:p>
      </dgm:t>
    </dgm:pt>
    <dgm:pt modelId="{FA4AEED5-D968-4030-9EF8-B822A3E207C0}">
      <dgm:prSet/>
      <dgm:spPr>
        <a:solidFill>
          <a:srgbClr val="FFDD71"/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r>
            <a:rPr lang="es-ES" dirty="0" smtClean="0">
              <a:latin typeface="Arial" panose="020B0604020202020204" pitchFamily="34" charset="0"/>
              <a:cs typeface="Arial" panose="020B0604020202020204" pitchFamily="34" charset="0"/>
            </a:rPr>
            <a:t>Control Disciplinario Interno                                  1</a:t>
          </a:r>
          <a:endParaRPr lang="es-E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201F88-83E4-46E5-8373-CCEB1BC8EE01}" type="sibTrans" cxnId="{53551B24-8A8E-4CF5-9ED0-04B393EFD5DF}">
      <dgm:prSet/>
      <dgm:spPr/>
      <dgm:t>
        <a:bodyPr/>
        <a:lstStyle/>
        <a:p>
          <a:endParaRPr lang="es-ES"/>
        </a:p>
      </dgm:t>
    </dgm:pt>
    <dgm:pt modelId="{D6E1DDB7-A70D-498C-A401-73F82C900F57}" type="parTrans" cxnId="{53551B24-8A8E-4CF5-9ED0-04B393EFD5DF}">
      <dgm:prSet/>
      <dgm:spPr/>
      <dgm:t>
        <a:bodyPr/>
        <a:lstStyle/>
        <a:p>
          <a:endParaRPr lang="es-ES"/>
        </a:p>
      </dgm:t>
    </dgm:pt>
    <dgm:pt modelId="{5DD376D1-C8E1-4D96-8161-36898815A41E}" type="pres">
      <dgm:prSet presAssocID="{62A8EEC6-F5D5-4177-B5FD-FF1FE73E2AB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828CE5D-B3D1-42E6-AD9B-ECA74608CDA1}" type="pres">
      <dgm:prSet presAssocID="{67768280-7810-4F17-A3D6-5091DF3203A9}" presName="linNode" presStyleCnt="0"/>
      <dgm:spPr/>
    </dgm:pt>
    <dgm:pt modelId="{BCCB4929-5C8F-4FEA-B4BB-66525DE221E4}" type="pres">
      <dgm:prSet presAssocID="{67768280-7810-4F17-A3D6-5091DF3203A9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533959A-03C7-46C1-B24B-8E7FB2E00056}" type="pres">
      <dgm:prSet presAssocID="{67768280-7810-4F17-A3D6-5091DF3203A9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A7AE00-3833-4A8B-BA47-B49B07F24435}" type="pres">
      <dgm:prSet presAssocID="{6FDDC7C9-113E-4266-A3C3-8B60251822B5}" presName="sp" presStyleCnt="0"/>
      <dgm:spPr/>
    </dgm:pt>
    <dgm:pt modelId="{2D1FA51E-D4A5-4854-A698-99A416F689B4}" type="pres">
      <dgm:prSet presAssocID="{55C3ACD2-9A15-4471-A6E8-FC1A59415587}" presName="linNode" presStyleCnt="0"/>
      <dgm:spPr/>
    </dgm:pt>
    <dgm:pt modelId="{34E11B02-A1A7-45FA-A287-561ECFE80D7B}" type="pres">
      <dgm:prSet presAssocID="{55C3ACD2-9A15-4471-A6E8-FC1A59415587}" presName="parentText" presStyleLbl="node1" presStyleIdx="1" presStyleCnt="5" custLinFactNeighborX="381" custLinFactNeighborY="829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C753FF7-A5A3-49E7-B242-845110630F9E}" type="pres">
      <dgm:prSet presAssocID="{55C3ACD2-9A15-4471-A6E8-FC1A59415587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3B8FB4-D031-4D09-8DEB-030CE09BCFF2}" type="pres">
      <dgm:prSet presAssocID="{8AB12971-999A-4F16-AAF8-BC580A207F35}" presName="sp" presStyleCnt="0"/>
      <dgm:spPr/>
    </dgm:pt>
    <dgm:pt modelId="{34C47263-2CDD-45BB-98CF-4CB70D0B6D06}" type="pres">
      <dgm:prSet presAssocID="{304A44DB-1AC5-4723-9630-DAC21B4E2C9C}" presName="linNode" presStyleCnt="0"/>
      <dgm:spPr/>
    </dgm:pt>
    <dgm:pt modelId="{F19B8866-760A-44B4-BBEC-0FF89906C0A9}" type="pres">
      <dgm:prSet presAssocID="{304A44DB-1AC5-4723-9630-DAC21B4E2C9C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892BC4-28CE-4FEB-A183-612132940ADE}" type="pres">
      <dgm:prSet presAssocID="{304A44DB-1AC5-4723-9630-DAC21B4E2C9C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700E6B5-0369-4D2F-BD9D-571FEA3CA7DE}" type="pres">
      <dgm:prSet presAssocID="{C29A6F26-E7EA-4CF6-8740-D8B4D48DE5E8}" presName="sp" presStyleCnt="0"/>
      <dgm:spPr/>
    </dgm:pt>
    <dgm:pt modelId="{08A897E9-2D0D-471C-8984-4B957EA8D1CA}" type="pres">
      <dgm:prSet presAssocID="{7F2EB53B-B7C8-46B0-9ACC-2CD308E1138F}" presName="linNode" presStyleCnt="0"/>
      <dgm:spPr/>
    </dgm:pt>
    <dgm:pt modelId="{FC04735B-A33B-479D-8B21-74367704182C}" type="pres">
      <dgm:prSet presAssocID="{7F2EB53B-B7C8-46B0-9ACC-2CD308E1138F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A9E0D4-1E03-4D9E-B9ED-C61746D4CFF6}" type="pres">
      <dgm:prSet presAssocID="{7F2EB53B-B7C8-46B0-9ACC-2CD308E1138F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A522CC0-750C-427E-A63A-32DB9855EAD4}" type="pres">
      <dgm:prSet presAssocID="{07522FC2-B141-4F74-BC1F-8EA518B6AB65}" presName="sp" presStyleCnt="0"/>
      <dgm:spPr/>
    </dgm:pt>
    <dgm:pt modelId="{6E9B27DA-294A-45EC-AD3B-E6CF83544170}" type="pres">
      <dgm:prSet presAssocID="{47B4EF38-E576-4DBA-9AF7-5BD658532DFA}" presName="linNode" presStyleCnt="0"/>
      <dgm:spPr/>
    </dgm:pt>
    <dgm:pt modelId="{29D6E9FF-5DFB-4983-8F83-A99CF80DFDA7}" type="pres">
      <dgm:prSet presAssocID="{47B4EF38-E576-4DBA-9AF7-5BD658532DFA}" presName="parentText" presStyleLbl="node1" presStyleIdx="4" presStyleCnt="5" custScaleX="277778" custLinFactNeighborX="-398" custLinFactNeighborY="-116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E1E1B4A-13D2-4B14-94A9-0737F036DC6F}" type="presOf" srcId="{7F2EB53B-B7C8-46B0-9ACC-2CD308E1138F}" destId="{FC04735B-A33B-479D-8B21-74367704182C}" srcOrd="0" destOrd="0" presId="urn:microsoft.com/office/officeart/2005/8/layout/vList5"/>
    <dgm:cxn modelId="{53551B24-8A8E-4CF5-9ED0-04B393EFD5DF}" srcId="{67768280-7810-4F17-A3D6-5091DF3203A9}" destId="{FA4AEED5-D968-4030-9EF8-B822A3E207C0}" srcOrd="1" destOrd="0" parTransId="{D6E1DDB7-A70D-498C-A401-73F82C900F57}" sibTransId="{3D201F88-83E4-46E5-8373-CCEB1BC8EE01}"/>
    <dgm:cxn modelId="{3929BF75-E477-49AE-BBBF-C0730288427E}" type="presOf" srcId="{38E4CA52-10F0-426E-A1A4-CD38FC9C5739}" destId="{0CA9E0D4-1E03-4D9E-B9ED-C61746D4CFF6}" srcOrd="0" destOrd="0" presId="urn:microsoft.com/office/officeart/2005/8/layout/vList5"/>
    <dgm:cxn modelId="{10B7BDCE-BCD4-40F8-AC96-71012B613EE2}" type="presOf" srcId="{55C3ACD2-9A15-4471-A6E8-FC1A59415587}" destId="{34E11B02-A1A7-45FA-A287-561ECFE80D7B}" srcOrd="0" destOrd="0" presId="urn:microsoft.com/office/officeart/2005/8/layout/vList5"/>
    <dgm:cxn modelId="{D851ECF5-8B27-481C-A817-5A57063E6889}" type="presOf" srcId="{67768280-7810-4F17-A3D6-5091DF3203A9}" destId="{BCCB4929-5C8F-4FEA-B4BB-66525DE221E4}" srcOrd="0" destOrd="0" presId="urn:microsoft.com/office/officeart/2005/8/layout/vList5"/>
    <dgm:cxn modelId="{62DEA8C0-F833-45AD-97BC-8BD2526EE208}" srcId="{62A8EEC6-F5D5-4177-B5FD-FF1FE73E2AB4}" destId="{47B4EF38-E576-4DBA-9AF7-5BD658532DFA}" srcOrd="4" destOrd="0" parTransId="{AC36DAC3-C92E-4138-B905-52306BE4E57E}" sibTransId="{8FCD29C2-B4C9-4B22-ADC8-CE1330987B30}"/>
    <dgm:cxn modelId="{D5E3BF15-9500-466E-958E-8AEBA2EF99C8}" srcId="{304A44DB-1AC5-4723-9630-DAC21B4E2C9C}" destId="{4EBE5CD0-DD05-4588-A5DD-0DF06E9166F1}" srcOrd="1" destOrd="0" parTransId="{073B99DA-618E-404C-8684-D6112757F4CC}" sibTransId="{1E1639BE-D651-4282-A0EE-BA9805BACC42}"/>
    <dgm:cxn modelId="{ED93969B-5306-4005-AC32-D6289E347CF4}" type="presOf" srcId="{CB82C92F-B246-4958-BBE4-4A50F73B46B9}" destId="{4533959A-03C7-46C1-B24B-8E7FB2E00056}" srcOrd="0" destOrd="0" presId="urn:microsoft.com/office/officeart/2005/8/layout/vList5"/>
    <dgm:cxn modelId="{94A22FFD-84F4-4D54-99F8-BF7385271C0F}" type="presOf" srcId="{4EBE5CD0-DD05-4588-A5DD-0DF06E9166F1}" destId="{B8892BC4-28CE-4FEB-A183-612132940ADE}" srcOrd="0" destOrd="1" presId="urn:microsoft.com/office/officeart/2005/8/layout/vList5"/>
    <dgm:cxn modelId="{E0228223-5710-4F62-8751-36DFE293D452}" type="presOf" srcId="{FA4AEED5-D968-4030-9EF8-B822A3E207C0}" destId="{4533959A-03C7-46C1-B24B-8E7FB2E00056}" srcOrd="0" destOrd="1" presId="urn:microsoft.com/office/officeart/2005/8/layout/vList5"/>
    <dgm:cxn modelId="{F56B8FF0-4AEF-4A16-91EC-DED24DBE1EE2}" srcId="{62A8EEC6-F5D5-4177-B5FD-FF1FE73E2AB4}" destId="{67768280-7810-4F17-A3D6-5091DF3203A9}" srcOrd="0" destOrd="0" parTransId="{6CADD364-EA1B-4E38-9416-0BD1D4C929ED}" sibTransId="{6FDDC7C9-113E-4266-A3C3-8B60251822B5}"/>
    <dgm:cxn modelId="{2E064975-0B6B-47B9-B220-DA10F5EA2550}" type="presOf" srcId="{304A44DB-1AC5-4723-9630-DAC21B4E2C9C}" destId="{F19B8866-760A-44B4-BBEC-0FF89906C0A9}" srcOrd="0" destOrd="0" presId="urn:microsoft.com/office/officeart/2005/8/layout/vList5"/>
    <dgm:cxn modelId="{667B3B1E-76DD-4B11-B16A-F2CFE1A90552}" srcId="{67768280-7810-4F17-A3D6-5091DF3203A9}" destId="{CB82C92F-B246-4958-BBE4-4A50F73B46B9}" srcOrd="0" destOrd="0" parTransId="{360C57D1-27DC-491B-8A13-9A4532AF9D5A}" sibTransId="{D1C19383-B547-413F-8525-89CE3AF1854B}"/>
    <dgm:cxn modelId="{9807F5ED-DDC5-4316-9853-4DF3F751C778}" srcId="{62A8EEC6-F5D5-4177-B5FD-FF1FE73E2AB4}" destId="{55C3ACD2-9A15-4471-A6E8-FC1A59415587}" srcOrd="1" destOrd="0" parTransId="{8CD4971F-1A4C-49A8-91E4-0C6438EB8662}" sibTransId="{8AB12971-999A-4F16-AAF8-BC580A207F35}"/>
    <dgm:cxn modelId="{C603ECD8-EF01-42D8-AB66-6AA4E7E48005}" srcId="{62A8EEC6-F5D5-4177-B5FD-FF1FE73E2AB4}" destId="{304A44DB-1AC5-4723-9630-DAC21B4E2C9C}" srcOrd="2" destOrd="0" parTransId="{4426DD7D-B124-486A-ACBF-3313E212BFD4}" sibTransId="{C29A6F26-E7EA-4CF6-8740-D8B4D48DE5E8}"/>
    <dgm:cxn modelId="{3CEA651A-7ED4-424D-9C21-C45A866D4727}" srcId="{62A8EEC6-F5D5-4177-B5FD-FF1FE73E2AB4}" destId="{7F2EB53B-B7C8-46B0-9ACC-2CD308E1138F}" srcOrd="3" destOrd="0" parTransId="{4E878ED2-EA72-494B-897C-B051D965CC18}" sibTransId="{07522FC2-B141-4F74-BC1F-8EA518B6AB65}"/>
    <dgm:cxn modelId="{0D7A253B-6F82-4BD0-A33F-A778753536C6}" type="presOf" srcId="{A85A9F97-6BA6-4E41-B329-303C4FB97B7F}" destId="{7C753FF7-A5A3-49E7-B242-845110630F9E}" srcOrd="0" destOrd="0" presId="urn:microsoft.com/office/officeart/2005/8/layout/vList5"/>
    <dgm:cxn modelId="{5E05FC90-C589-4FFB-8C7C-B23B76EFA972}" srcId="{304A44DB-1AC5-4723-9630-DAC21B4E2C9C}" destId="{B225547A-A447-41BB-B38B-7EE85889E90A}" srcOrd="0" destOrd="0" parTransId="{8F5CF615-A264-4F3B-8841-624F79E15434}" sibTransId="{3FB3FBF9-8057-492C-93C6-9A17BFB5812C}"/>
    <dgm:cxn modelId="{44CFD251-2519-42A7-B5D5-FC8DDE16166B}" srcId="{7F2EB53B-B7C8-46B0-9ACC-2CD308E1138F}" destId="{38E4CA52-10F0-426E-A1A4-CD38FC9C5739}" srcOrd="0" destOrd="0" parTransId="{D7DC9486-F521-40D7-B753-3BF55BCBC70C}" sibTransId="{646E5D57-5640-44E4-864D-1EFDE4C805C6}"/>
    <dgm:cxn modelId="{F472B62A-A4BF-45D6-9069-3BBC423BDD60}" type="presOf" srcId="{B225547A-A447-41BB-B38B-7EE85889E90A}" destId="{B8892BC4-28CE-4FEB-A183-612132940ADE}" srcOrd="0" destOrd="0" presId="urn:microsoft.com/office/officeart/2005/8/layout/vList5"/>
    <dgm:cxn modelId="{E1F15C45-6DCC-4B69-BA4E-EA3BB5B7FF7C}" type="presOf" srcId="{62A8EEC6-F5D5-4177-B5FD-FF1FE73E2AB4}" destId="{5DD376D1-C8E1-4D96-8161-36898815A41E}" srcOrd="0" destOrd="0" presId="urn:microsoft.com/office/officeart/2005/8/layout/vList5"/>
    <dgm:cxn modelId="{2DE1A933-7A8B-4D54-96DB-FAC1F7A94FBD}" type="presOf" srcId="{47B4EF38-E576-4DBA-9AF7-5BD658532DFA}" destId="{29D6E9FF-5DFB-4983-8F83-A99CF80DFDA7}" srcOrd="0" destOrd="0" presId="urn:microsoft.com/office/officeart/2005/8/layout/vList5"/>
    <dgm:cxn modelId="{97DBCB59-12B8-4904-AA88-2E3FDD02F6D3}" srcId="{55C3ACD2-9A15-4471-A6E8-FC1A59415587}" destId="{A85A9F97-6BA6-4E41-B329-303C4FB97B7F}" srcOrd="0" destOrd="0" parTransId="{3480D572-68D5-417E-ACA3-B2E9B78DADE1}" sibTransId="{3DC73B39-CFE9-4A77-9E69-94E62FEB324A}"/>
    <dgm:cxn modelId="{524AD672-CC35-4693-B8D5-A162D8D52D66}" type="presParOf" srcId="{5DD376D1-C8E1-4D96-8161-36898815A41E}" destId="{F828CE5D-B3D1-42E6-AD9B-ECA74608CDA1}" srcOrd="0" destOrd="0" presId="urn:microsoft.com/office/officeart/2005/8/layout/vList5"/>
    <dgm:cxn modelId="{9236443C-095B-46D5-9D81-55992AE81D47}" type="presParOf" srcId="{F828CE5D-B3D1-42E6-AD9B-ECA74608CDA1}" destId="{BCCB4929-5C8F-4FEA-B4BB-66525DE221E4}" srcOrd="0" destOrd="0" presId="urn:microsoft.com/office/officeart/2005/8/layout/vList5"/>
    <dgm:cxn modelId="{B5C3B8FC-28FE-450F-A36C-879346F10260}" type="presParOf" srcId="{F828CE5D-B3D1-42E6-AD9B-ECA74608CDA1}" destId="{4533959A-03C7-46C1-B24B-8E7FB2E00056}" srcOrd="1" destOrd="0" presId="urn:microsoft.com/office/officeart/2005/8/layout/vList5"/>
    <dgm:cxn modelId="{55C6D304-E06C-405A-8FD8-9A79F3E57A5F}" type="presParOf" srcId="{5DD376D1-C8E1-4D96-8161-36898815A41E}" destId="{B4A7AE00-3833-4A8B-BA47-B49B07F24435}" srcOrd="1" destOrd="0" presId="urn:microsoft.com/office/officeart/2005/8/layout/vList5"/>
    <dgm:cxn modelId="{03219356-FCD6-4A4E-B1BA-408DB9B3DC61}" type="presParOf" srcId="{5DD376D1-C8E1-4D96-8161-36898815A41E}" destId="{2D1FA51E-D4A5-4854-A698-99A416F689B4}" srcOrd="2" destOrd="0" presId="urn:microsoft.com/office/officeart/2005/8/layout/vList5"/>
    <dgm:cxn modelId="{46921B70-DD5A-4C0F-B580-32E9B6F770C2}" type="presParOf" srcId="{2D1FA51E-D4A5-4854-A698-99A416F689B4}" destId="{34E11B02-A1A7-45FA-A287-561ECFE80D7B}" srcOrd="0" destOrd="0" presId="urn:microsoft.com/office/officeart/2005/8/layout/vList5"/>
    <dgm:cxn modelId="{C6B636E6-25E9-4D93-A34C-1A07F7949073}" type="presParOf" srcId="{2D1FA51E-D4A5-4854-A698-99A416F689B4}" destId="{7C753FF7-A5A3-49E7-B242-845110630F9E}" srcOrd="1" destOrd="0" presId="urn:microsoft.com/office/officeart/2005/8/layout/vList5"/>
    <dgm:cxn modelId="{D445883A-FEC5-48DF-9222-5D3C429CA260}" type="presParOf" srcId="{5DD376D1-C8E1-4D96-8161-36898815A41E}" destId="{C43B8FB4-D031-4D09-8DEB-030CE09BCFF2}" srcOrd="3" destOrd="0" presId="urn:microsoft.com/office/officeart/2005/8/layout/vList5"/>
    <dgm:cxn modelId="{D793E45A-FE78-4CA6-8F6C-7575E1212BDE}" type="presParOf" srcId="{5DD376D1-C8E1-4D96-8161-36898815A41E}" destId="{34C47263-2CDD-45BB-98CF-4CB70D0B6D06}" srcOrd="4" destOrd="0" presId="urn:microsoft.com/office/officeart/2005/8/layout/vList5"/>
    <dgm:cxn modelId="{BFE126DA-98EE-4937-86B9-8879518C0097}" type="presParOf" srcId="{34C47263-2CDD-45BB-98CF-4CB70D0B6D06}" destId="{F19B8866-760A-44B4-BBEC-0FF89906C0A9}" srcOrd="0" destOrd="0" presId="urn:microsoft.com/office/officeart/2005/8/layout/vList5"/>
    <dgm:cxn modelId="{6B209E7E-9C61-49CF-A376-3594196CC7BA}" type="presParOf" srcId="{34C47263-2CDD-45BB-98CF-4CB70D0B6D06}" destId="{B8892BC4-28CE-4FEB-A183-612132940ADE}" srcOrd="1" destOrd="0" presId="urn:microsoft.com/office/officeart/2005/8/layout/vList5"/>
    <dgm:cxn modelId="{B1C1C311-38F3-4A7B-96A7-24FF1DEE4961}" type="presParOf" srcId="{5DD376D1-C8E1-4D96-8161-36898815A41E}" destId="{4700E6B5-0369-4D2F-BD9D-571FEA3CA7DE}" srcOrd="5" destOrd="0" presId="urn:microsoft.com/office/officeart/2005/8/layout/vList5"/>
    <dgm:cxn modelId="{C7368F96-9F99-498F-8D64-0471EB92FDAB}" type="presParOf" srcId="{5DD376D1-C8E1-4D96-8161-36898815A41E}" destId="{08A897E9-2D0D-471C-8984-4B957EA8D1CA}" srcOrd="6" destOrd="0" presId="urn:microsoft.com/office/officeart/2005/8/layout/vList5"/>
    <dgm:cxn modelId="{71134C4E-473D-461F-8BFD-0E070F02648F}" type="presParOf" srcId="{08A897E9-2D0D-471C-8984-4B957EA8D1CA}" destId="{FC04735B-A33B-479D-8B21-74367704182C}" srcOrd="0" destOrd="0" presId="urn:microsoft.com/office/officeart/2005/8/layout/vList5"/>
    <dgm:cxn modelId="{86913A94-206A-4DD2-B68A-1E1CDD6B6205}" type="presParOf" srcId="{08A897E9-2D0D-471C-8984-4B957EA8D1CA}" destId="{0CA9E0D4-1E03-4D9E-B9ED-C61746D4CFF6}" srcOrd="1" destOrd="0" presId="urn:microsoft.com/office/officeart/2005/8/layout/vList5"/>
    <dgm:cxn modelId="{10C10176-A4C7-4D77-8A35-DCD144BC23C8}" type="presParOf" srcId="{5DD376D1-C8E1-4D96-8161-36898815A41E}" destId="{0A522CC0-750C-427E-A63A-32DB9855EAD4}" srcOrd="7" destOrd="0" presId="urn:microsoft.com/office/officeart/2005/8/layout/vList5"/>
    <dgm:cxn modelId="{BBA8F6E7-B351-4899-A67A-3FE621D44E1A}" type="presParOf" srcId="{5DD376D1-C8E1-4D96-8161-36898815A41E}" destId="{6E9B27DA-294A-45EC-AD3B-E6CF83544170}" srcOrd="8" destOrd="0" presId="urn:microsoft.com/office/officeart/2005/8/layout/vList5"/>
    <dgm:cxn modelId="{B5FF778F-3070-4F63-979A-323B0E830527}" type="presParOf" srcId="{6E9B27DA-294A-45EC-AD3B-E6CF83544170}" destId="{29D6E9FF-5DFB-4983-8F83-A99CF80DFDA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56EABC-1FB8-4BF5-AC6C-2B50A41E63B6}" type="datetimeFigureOut">
              <a:rPr lang="es-CO" smtClean="0"/>
              <a:t>2/03/2022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BEE1F0-7D79-47F8-9278-7F2E60699AF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9006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buFont typeface="Times New Roman" pitchFamily="18" charset="0"/>
              <a:buNone/>
            </a:pPr>
            <a:fld id="{01C07F5A-1BD1-455C-AA74-B6DE106FF0CB}" type="slidenum">
              <a:rPr lang="en-GB" smtClean="0">
                <a:latin typeface="Times New Roman" pitchFamily="18" charset="0"/>
                <a:ea typeface="Lucida Sans Unicode" pitchFamily="34" charset="0"/>
                <a:cs typeface="Lucida Sans Unicode" pitchFamily="34" charset="0"/>
              </a:rPr>
              <a:pPr>
                <a:buFont typeface="Times New Roman" pitchFamily="18" charset="0"/>
                <a:buNone/>
              </a:pPr>
              <a:t>14</a:t>
            </a:fld>
            <a:endParaRPr lang="en-GB" dirty="0">
              <a:latin typeface="Times New Roman" pitchFamily="18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59300" cy="34163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CO" dirty="0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70525" cy="4098925"/>
          </a:xfrm>
          <a:noFill/>
        </p:spPr>
        <p:txBody>
          <a:bodyPr wrap="none" anchor="ctr"/>
          <a:lstStyle/>
          <a:p>
            <a:endParaRPr lang="es-CO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186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3076-DF44-49E9-A056-69EB07961C8E}" type="datetimeFigureOut">
              <a:rPr lang="es-CO" smtClean="0"/>
              <a:t>2/03/2022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3D88-37F4-43D7-A9CE-2EDB1673B7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5154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3076-DF44-49E9-A056-69EB07961C8E}" type="datetimeFigureOut">
              <a:rPr lang="es-CO" smtClean="0"/>
              <a:t>2/03/2022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3D88-37F4-43D7-A9CE-2EDB1673B7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42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3076-DF44-49E9-A056-69EB07961C8E}" type="datetimeFigureOut">
              <a:rPr lang="es-CO" smtClean="0"/>
              <a:t>2/03/2022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3D88-37F4-43D7-A9CE-2EDB1673B7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0685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3076-DF44-49E9-A056-69EB07961C8E}" type="datetimeFigureOut">
              <a:rPr lang="es-CO" smtClean="0"/>
              <a:t>2/03/2022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3D88-37F4-43D7-A9CE-2EDB1673B7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20375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3076-DF44-49E9-A056-69EB07961C8E}" type="datetimeFigureOut">
              <a:rPr lang="es-CO" smtClean="0"/>
              <a:t>2/03/2022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3D88-37F4-43D7-A9CE-2EDB1673B7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5492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3076-DF44-49E9-A056-69EB07961C8E}" type="datetimeFigureOut">
              <a:rPr lang="es-CO" smtClean="0"/>
              <a:t>2/03/2022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3D88-37F4-43D7-A9CE-2EDB1673B7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00030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3076-DF44-49E9-A056-69EB07961C8E}" type="datetimeFigureOut">
              <a:rPr lang="es-CO" smtClean="0"/>
              <a:t>2/03/2022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3D88-37F4-43D7-A9CE-2EDB1673B7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5846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3076-DF44-49E9-A056-69EB07961C8E}" type="datetimeFigureOut">
              <a:rPr lang="es-CO" smtClean="0"/>
              <a:t>2/03/2022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3D88-37F4-43D7-A9CE-2EDB1673B7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2270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3076-DF44-49E9-A056-69EB07961C8E}" type="datetimeFigureOut">
              <a:rPr lang="es-CO" smtClean="0"/>
              <a:t>2/03/2022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3D88-37F4-43D7-A9CE-2EDB1673B7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96071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3076-DF44-49E9-A056-69EB07961C8E}" type="datetimeFigureOut">
              <a:rPr lang="es-CO" smtClean="0"/>
              <a:t>2/03/2022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3D88-37F4-43D7-A9CE-2EDB1673B7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32855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23076-DF44-49E9-A056-69EB07961C8E}" type="datetimeFigureOut">
              <a:rPr lang="es-CO" smtClean="0"/>
              <a:t>2/03/2022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A3D88-37F4-43D7-A9CE-2EDB1673B7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35074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23076-DF44-49E9-A056-69EB07961C8E}" type="datetimeFigureOut">
              <a:rPr lang="es-CO" smtClean="0"/>
              <a:t>2/03/2022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A3D88-37F4-43D7-A9CE-2EDB1673B7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75344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178FA2F-FE2E-854C-95F2-C8711073EE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2" r="13662" b="20635"/>
          <a:stretch/>
        </p:blipFill>
        <p:spPr>
          <a:xfrm>
            <a:off x="-19050" y="0"/>
            <a:ext cx="12230100" cy="733697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4" t="64347" r="10820" b="13788"/>
          <a:stretch/>
        </p:blipFill>
        <p:spPr>
          <a:xfrm>
            <a:off x="2756187" y="3601889"/>
            <a:ext cx="6679623" cy="1118597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316149" y="5151566"/>
            <a:ext cx="755969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DIRECCIONAMIENTO ESTRATÉGICO</a:t>
            </a:r>
          </a:p>
          <a:p>
            <a:endParaRPr lang="es-CO" sz="3200" b="1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O" sz="1600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                                       OFICINA ASESORA PLANEACION</a:t>
            </a: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381672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0178FA2F-FE2E-854C-95F2-C8711073EE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2" r="13662" b="20635"/>
          <a:stretch/>
        </p:blipFill>
        <p:spPr>
          <a:xfrm>
            <a:off x="-19050" y="0"/>
            <a:ext cx="12230100" cy="7336972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311917" y="3899491"/>
            <a:ext cx="89965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b="1" dirty="0" smtClean="0"/>
              <a:t>Direccionamiento estratégico: </a:t>
            </a:r>
            <a:r>
              <a:rPr lang="es-ES" sz="3600" dirty="0" smtClean="0"/>
              <a:t>definición y formulación del rumbo hacia el cual se encaminan </a:t>
            </a:r>
            <a:r>
              <a:rPr lang="es-ES" sz="3600" dirty="0"/>
              <a:t>todos los esfuerzos de una organización. </a:t>
            </a:r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23173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DC90291C-349B-3249-8796-210035049B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" y="0"/>
            <a:ext cx="12192000" cy="6858000"/>
          </a:xfrm>
          <a:prstGeom prst="rect">
            <a:avLst/>
          </a:prstGeom>
        </p:spPr>
      </p:pic>
      <p:sp>
        <p:nvSpPr>
          <p:cNvPr id="6" name="Forma libre 5"/>
          <p:cNvSpPr/>
          <p:nvPr/>
        </p:nvSpPr>
        <p:spPr>
          <a:xfrm>
            <a:off x="2870878" y="3733564"/>
            <a:ext cx="735207" cy="2046940"/>
          </a:xfrm>
          <a:custGeom>
            <a:avLst/>
            <a:gdLst>
              <a:gd name="connsiteX0" fmla="*/ 0 w 735207"/>
              <a:gd name="connsiteY0" fmla="*/ 0 h 2046940"/>
              <a:gd name="connsiteX1" fmla="*/ 367603 w 735207"/>
              <a:gd name="connsiteY1" fmla="*/ 0 h 2046940"/>
              <a:gd name="connsiteX2" fmla="*/ 367603 w 735207"/>
              <a:gd name="connsiteY2" fmla="*/ 2046940 h 2046940"/>
              <a:gd name="connsiteX3" fmla="*/ 735207 w 735207"/>
              <a:gd name="connsiteY3" fmla="*/ 2046940 h 2046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5207" h="2046940">
                <a:moveTo>
                  <a:pt x="0" y="0"/>
                </a:moveTo>
                <a:lnTo>
                  <a:pt x="367603" y="0"/>
                </a:lnTo>
                <a:lnTo>
                  <a:pt x="367603" y="2046940"/>
                </a:lnTo>
                <a:lnTo>
                  <a:pt x="735207" y="204694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25929" tIns="969095" rIns="325930" bIns="969097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CO" sz="900" kern="1200">
              <a:solidFill>
                <a:schemeClr val="tx1"/>
              </a:solidFill>
            </a:endParaRPr>
          </a:p>
        </p:txBody>
      </p:sp>
      <p:sp>
        <p:nvSpPr>
          <p:cNvPr id="7" name="Forma libre 6"/>
          <p:cNvSpPr/>
          <p:nvPr/>
        </p:nvSpPr>
        <p:spPr>
          <a:xfrm>
            <a:off x="2870878" y="3733564"/>
            <a:ext cx="735207" cy="686049"/>
          </a:xfrm>
          <a:custGeom>
            <a:avLst/>
            <a:gdLst>
              <a:gd name="connsiteX0" fmla="*/ 0 w 735207"/>
              <a:gd name="connsiteY0" fmla="*/ 0 h 686049"/>
              <a:gd name="connsiteX1" fmla="*/ 367603 w 735207"/>
              <a:gd name="connsiteY1" fmla="*/ 0 h 686049"/>
              <a:gd name="connsiteX2" fmla="*/ 367603 w 735207"/>
              <a:gd name="connsiteY2" fmla="*/ 686049 h 686049"/>
              <a:gd name="connsiteX3" fmla="*/ 735207 w 735207"/>
              <a:gd name="connsiteY3" fmla="*/ 686049 h 686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5207" h="686049">
                <a:moveTo>
                  <a:pt x="0" y="0"/>
                </a:moveTo>
                <a:lnTo>
                  <a:pt x="367603" y="0"/>
                </a:lnTo>
                <a:lnTo>
                  <a:pt x="367603" y="686049"/>
                </a:lnTo>
                <a:lnTo>
                  <a:pt x="735207" y="68604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55164" tIns="317885" rIns="355164" bIns="317885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CO" sz="700" kern="1200">
              <a:solidFill>
                <a:schemeClr val="tx1"/>
              </a:solidFill>
            </a:endParaRPr>
          </a:p>
        </p:txBody>
      </p:sp>
      <p:sp>
        <p:nvSpPr>
          <p:cNvPr id="8" name="Forma libre 7"/>
          <p:cNvSpPr/>
          <p:nvPr/>
        </p:nvSpPr>
        <p:spPr>
          <a:xfrm>
            <a:off x="2870878" y="3039292"/>
            <a:ext cx="735207" cy="694272"/>
          </a:xfrm>
          <a:custGeom>
            <a:avLst/>
            <a:gdLst>
              <a:gd name="connsiteX0" fmla="*/ 0 w 771453"/>
              <a:gd name="connsiteY0" fmla="*/ 672533 h 672533"/>
              <a:gd name="connsiteX1" fmla="*/ 385726 w 771453"/>
              <a:gd name="connsiteY1" fmla="*/ 672533 h 672533"/>
              <a:gd name="connsiteX2" fmla="*/ 385726 w 771453"/>
              <a:gd name="connsiteY2" fmla="*/ 0 h 672533"/>
              <a:gd name="connsiteX3" fmla="*/ 771453 w 771453"/>
              <a:gd name="connsiteY3" fmla="*/ 0 h 672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1453" h="672533">
                <a:moveTo>
                  <a:pt x="0" y="672533"/>
                </a:moveTo>
                <a:lnTo>
                  <a:pt x="385726" y="672533"/>
                </a:lnTo>
                <a:lnTo>
                  <a:pt x="385726" y="0"/>
                </a:lnTo>
                <a:lnTo>
                  <a:pt x="771453" y="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2840" tIns="310681" rIns="372841" bIns="310680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CO" sz="700" kern="1200">
              <a:solidFill>
                <a:schemeClr val="tx1"/>
              </a:solidFill>
            </a:endParaRPr>
          </a:p>
        </p:txBody>
      </p:sp>
      <p:sp>
        <p:nvSpPr>
          <p:cNvPr id="9" name="Forma libre 8"/>
          <p:cNvSpPr/>
          <p:nvPr/>
        </p:nvSpPr>
        <p:spPr>
          <a:xfrm>
            <a:off x="2870878" y="1822115"/>
            <a:ext cx="735207" cy="1911447"/>
          </a:xfrm>
          <a:custGeom>
            <a:avLst/>
            <a:gdLst>
              <a:gd name="connsiteX0" fmla="*/ 0 w 881974"/>
              <a:gd name="connsiteY0" fmla="*/ 2035732 h 2035732"/>
              <a:gd name="connsiteX1" fmla="*/ 440987 w 881974"/>
              <a:gd name="connsiteY1" fmla="*/ 2035732 h 2035732"/>
              <a:gd name="connsiteX2" fmla="*/ 440987 w 881974"/>
              <a:gd name="connsiteY2" fmla="*/ 0 h 2035732"/>
              <a:gd name="connsiteX3" fmla="*/ 881974 w 881974"/>
              <a:gd name="connsiteY3" fmla="*/ 0 h 2035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1974" h="2035732">
                <a:moveTo>
                  <a:pt x="0" y="2035732"/>
                </a:moveTo>
                <a:lnTo>
                  <a:pt x="440987" y="2035732"/>
                </a:lnTo>
                <a:lnTo>
                  <a:pt x="440987" y="0"/>
                </a:lnTo>
                <a:lnTo>
                  <a:pt x="881974" y="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98223" tIns="962402" rIns="398223" bIns="962402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CO" sz="900" kern="1200">
              <a:solidFill>
                <a:schemeClr val="tx1"/>
              </a:solidFill>
            </a:endParaRPr>
          </a:p>
        </p:txBody>
      </p:sp>
      <p:sp>
        <p:nvSpPr>
          <p:cNvPr id="10" name="Forma libre 9"/>
          <p:cNvSpPr/>
          <p:nvPr/>
        </p:nvSpPr>
        <p:spPr>
          <a:xfrm rot="16200000">
            <a:off x="-538510" y="3189207"/>
            <a:ext cx="5730066" cy="1088712"/>
          </a:xfrm>
          <a:custGeom>
            <a:avLst/>
            <a:gdLst>
              <a:gd name="connsiteX0" fmla="*/ 0 w 5730066"/>
              <a:gd name="connsiteY0" fmla="*/ 0 h 1088712"/>
              <a:gd name="connsiteX1" fmla="*/ 5730066 w 5730066"/>
              <a:gd name="connsiteY1" fmla="*/ 0 h 1088712"/>
              <a:gd name="connsiteX2" fmla="*/ 5730066 w 5730066"/>
              <a:gd name="connsiteY2" fmla="*/ 1088712 h 1088712"/>
              <a:gd name="connsiteX3" fmla="*/ 0 w 5730066"/>
              <a:gd name="connsiteY3" fmla="*/ 1088712 h 1088712"/>
              <a:gd name="connsiteX4" fmla="*/ 0 w 5730066"/>
              <a:gd name="connsiteY4" fmla="*/ 0 h 108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30066" h="1088712">
                <a:moveTo>
                  <a:pt x="0" y="0"/>
                </a:moveTo>
                <a:lnTo>
                  <a:pt x="5730066" y="0"/>
                </a:lnTo>
                <a:lnTo>
                  <a:pt x="5730066" y="1088712"/>
                </a:lnTo>
                <a:lnTo>
                  <a:pt x="0" y="1088712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5720" tIns="45720" rIns="45720" bIns="45720" numCol="1" spcCol="1270" anchor="ctr" anchorCtr="0">
            <a:noAutofit/>
          </a:bodyPr>
          <a:lstStyle/>
          <a:p>
            <a:pPr lvl="0" algn="ctr" defTabSz="3200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7200" kern="1200" dirty="0" smtClean="0">
                <a:solidFill>
                  <a:schemeClr val="tx1"/>
                </a:solidFill>
              </a:rPr>
              <a:t>Componentes</a:t>
            </a:r>
            <a:endParaRPr lang="es-CO" sz="7200" kern="1200" dirty="0">
              <a:solidFill>
                <a:schemeClr val="tx1"/>
              </a:solidFill>
            </a:endParaRPr>
          </a:p>
        </p:txBody>
      </p:sp>
      <p:sp>
        <p:nvSpPr>
          <p:cNvPr id="11" name="Forma libre 10"/>
          <p:cNvSpPr/>
          <p:nvPr/>
        </p:nvSpPr>
        <p:spPr>
          <a:xfrm>
            <a:off x="3642331" y="1153475"/>
            <a:ext cx="6126475" cy="1088712"/>
          </a:xfrm>
          <a:custGeom>
            <a:avLst/>
            <a:gdLst>
              <a:gd name="connsiteX0" fmla="*/ 0 w 6015953"/>
              <a:gd name="connsiteY0" fmla="*/ 0 h 1088712"/>
              <a:gd name="connsiteX1" fmla="*/ 6015953 w 6015953"/>
              <a:gd name="connsiteY1" fmla="*/ 0 h 1088712"/>
              <a:gd name="connsiteX2" fmla="*/ 6015953 w 6015953"/>
              <a:gd name="connsiteY2" fmla="*/ 1088712 h 1088712"/>
              <a:gd name="connsiteX3" fmla="*/ 0 w 6015953"/>
              <a:gd name="connsiteY3" fmla="*/ 1088712 h 1088712"/>
              <a:gd name="connsiteX4" fmla="*/ 0 w 6015953"/>
              <a:gd name="connsiteY4" fmla="*/ 0 h 108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5953" h="1088712">
                <a:moveTo>
                  <a:pt x="0" y="0"/>
                </a:moveTo>
                <a:lnTo>
                  <a:pt x="6015953" y="0"/>
                </a:lnTo>
                <a:lnTo>
                  <a:pt x="6015953" y="1088712"/>
                </a:lnTo>
                <a:lnTo>
                  <a:pt x="0" y="10887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b="1" kern="1200" dirty="0" smtClean="0">
                <a:solidFill>
                  <a:srgbClr val="FF0000"/>
                </a:solidFill>
              </a:rPr>
              <a:t>Qué: </a:t>
            </a:r>
            <a:r>
              <a:rPr lang="es-ES" sz="2000" kern="1200" dirty="0" smtClean="0">
                <a:solidFill>
                  <a:schemeClr val="tx1"/>
                </a:solidFill>
              </a:rPr>
              <a:t>misión, visión. </a:t>
            </a:r>
          </a:p>
        </p:txBody>
      </p:sp>
      <p:sp>
        <p:nvSpPr>
          <p:cNvPr id="12" name="Forma libre 11"/>
          <p:cNvSpPr/>
          <p:nvPr/>
        </p:nvSpPr>
        <p:spPr>
          <a:xfrm>
            <a:off x="3642331" y="2516674"/>
            <a:ext cx="6073267" cy="1088712"/>
          </a:xfrm>
          <a:custGeom>
            <a:avLst/>
            <a:gdLst>
              <a:gd name="connsiteX0" fmla="*/ 0 w 6073267"/>
              <a:gd name="connsiteY0" fmla="*/ 0 h 1088712"/>
              <a:gd name="connsiteX1" fmla="*/ 6073267 w 6073267"/>
              <a:gd name="connsiteY1" fmla="*/ 0 h 1088712"/>
              <a:gd name="connsiteX2" fmla="*/ 6073267 w 6073267"/>
              <a:gd name="connsiteY2" fmla="*/ 1088712 h 1088712"/>
              <a:gd name="connsiteX3" fmla="*/ 0 w 6073267"/>
              <a:gd name="connsiteY3" fmla="*/ 1088712 h 1088712"/>
              <a:gd name="connsiteX4" fmla="*/ 0 w 6073267"/>
              <a:gd name="connsiteY4" fmla="*/ 0 h 108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3267" h="1088712">
                <a:moveTo>
                  <a:pt x="0" y="0"/>
                </a:moveTo>
                <a:lnTo>
                  <a:pt x="6073267" y="0"/>
                </a:lnTo>
                <a:lnTo>
                  <a:pt x="6073267" y="1088712"/>
                </a:lnTo>
                <a:lnTo>
                  <a:pt x="0" y="10887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b="1" kern="1200" dirty="0" smtClean="0">
                <a:solidFill>
                  <a:srgbClr val="FF0000"/>
                </a:solidFill>
              </a:rPr>
              <a:t>Para que</a:t>
            </a:r>
            <a:r>
              <a:rPr lang="es-ES" sz="2000" kern="1200" dirty="0" smtClean="0">
                <a:solidFill>
                  <a:schemeClr val="tx1"/>
                </a:solidFill>
              </a:rPr>
              <a:t>: objetivos</a:t>
            </a:r>
          </a:p>
        </p:txBody>
      </p:sp>
      <p:sp>
        <p:nvSpPr>
          <p:cNvPr id="13" name="Forma libre 12"/>
          <p:cNvSpPr/>
          <p:nvPr/>
        </p:nvSpPr>
        <p:spPr>
          <a:xfrm>
            <a:off x="3606085" y="3875257"/>
            <a:ext cx="6159257" cy="1088712"/>
          </a:xfrm>
          <a:custGeom>
            <a:avLst/>
            <a:gdLst>
              <a:gd name="connsiteX0" fmla="*/ 0 w 6159257"/>
              <a:gd name="connsiteY0" fmla="*/ 0 h 1088712"/>
              <a:gd name="connsiteX1" fmla="*/ 6159257 w 6159257"/>
              <a:gd name="connsiteY1" fmla="*/ 0 h 1088712"/>
              <a:gd name="connsiteX2" fmla="*/ 6159257 w 6159257"/>
              <a:gd name="connsiteY2" fmla="*/ 1088712 h 1088712"/>
              <a:gd name="connsiteX3" fmla="*/ 0 w 6159257"/>
              <a:gd name="connsiteY3" fmla="*/ 1088712 h 1088712"/>
              <a:gd name="connsiteX4" fmla="*/ 0 w 6159257"/>
              <a:gd name="connsiteY4" fmla="*/ 0 h 108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59257" h="1088712">
                <a:moveTo>
                  <a:pt x="0" y="0"/>
                </a:moveTo>
                <a:lnTo>
                  <a:pt x="6159257" y="0"/>
                </a:lnTo>
                <a:lnTo>
                  <a:pt x="6159257" y="1088712"/>
                </a:lnTo>
                <a:lnTo>
                  <a:pt x="0" y="10887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b="1" kern="1200" dirty="0" smtClean="0">
                <a:solidFill>
                  <a:srgbClr val="FF0000"/>
                </a:solidFill>
              </a:rPr>
              <a:t>Cómo: </a:t>
            </a:r>
            <a:r>
              <a:rPr lang="es-ES" sz="2000" kern="1200" dirty="0" smtClean="0">
                <a:solidFill>
                  <a:schemeClr val="tx1"/>
                </a:solidFill>
              </a:rPr>
              <a:t>políticas, planes, </a:t>
            </a:r>
            <a:r>
              <a:rPr lang="es-ES" sz="1800" kern="1200" dirty="0" smtClean="0">
                <a:solidFill>
                  <a:schemeClr val="tx1"/>
                </a:solidFill>
              </a:rPr>
              <a:t>proyectos</a:t>
            </a:r>
            <a:r>
              <a:rPr lang="es-ES" sz="2000" kern="1200" dirty="0" smtClean="0">
                <a:solidFill>
                  <a:schemeClr val="tx1"/>
                </a:solidFill>
              </a:rPr>
              <a:t>, procesos, programas, procedimientos, principios, valores, </a:t>
            </a:r>
          </a:p>
        </p:txBody>
      </p:sp>
      <p:sp>
        <p:nvSpPr>
          <p:cNvPr id="14" name="Forma libre 13"/>
          <p:cNvSpPr/>
          <p:nvPr/>
        </p:nvSpPr>
        <p:spPr>
          <a:xfrm>
            <a:off x="3606085" y="5236147"/>
            <a:ext cx="6129439" cy="1088712"/>
          </a:xfrm>
          <a:custGeom>
            <a:avLst/>
            <a:gdLst>
              <a:gd name="connsiteX0" fmla="*/ 0 w 6129439"/>
              <a:gd name="connsiteY0" fmla="*/ 0 h 1088712"/>
              <a:gd name="connsiteX1" fmla="*/ 6129439 w 6129439"/>
              <a:gd name="connsiteY1" fmla="*/ 0 h 1088712"/>
              <a:gd name="connsiteX2" fmla="*/ 6129439 w 6129439"/>
              <a:gd name="connsiteY2" fmla="*/ 1088712 h 1088712"/>
              <a:gd name="connsiteX3" fmla="*/ 0 w 6129439"/>
              <a:gd name="connsiteY3" fmla="*/ 1088712 h 1088712"/>
              <a:gd name="connsiteX4" fmla="*/ 0 w 6129439"/>
              <a:gd name="connsiteY4" fmla="*/ 0 h 108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29439" h="1088712">
                <a:moveTo>
                  <a:pt x="0" y="0"/>
                </a:moveTo>
                <a:lnTo>
                  <a:pt x="6129439" y="0"/>
                </a:lnTo>
                <a:lnTo>
                  <a:pt x="6129439" y="1088712"/>
                </a:lnTo>
                <a:lnTo>
                  <a:pt x="0" y="10887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b="1" kern="1200" dirty="0" smtClean="0">
                <a:solidFill>
                  <a:srgbClr val="FF0000"/>
                </a:solidFill>
              </a:rPr>
              <a:t>Qué medios: </a:t>
            </a:r>
            <a:r>
              <a:rPr lang="es-ES" sz="2000" kern="1200" dirty="0" smtClean="0">
                <a:solidFill>
                  <a:schemeClr val="tx1"/>
                </a:solidFill>
              </a:rPr>
              <a:t>talento humano, infraestructura, equipos médicos e industriales, materiales e insumos, procesos y procedimientos</a:t>
            </a:r>
          </a:p>
        </p:txBody>
      </p:sp>
    </p:spTree>
    <p:extLst>
      <p:ext uri="{BB962C8B-B14F-4D97-AF65-F5344CB8AC3E}">
        <p14:creationId xmlns:p14="http://schemas.microsoft.com/office/powerpoint/2010/main" val="349300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DC90291C-349B-3249-8796-210035049B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8" y="-11620"/>
            <a:ext cx="12192000" cy="6858000"/>
          </a:xfrm>
          <a:prstGeom prst="rect">
            <a:avLst/>
          </a:prstGeom>
        </p:spPr>
      </p:pic>
      <p:sp>
        <p:nvSpPr>
          <p:cNvPr id="12" name="Pentágono regular 11"/>
          <p:cNvSpPr/>
          <p:nvPr/>
        </p:nvSpPr>
        <p:spPr>
          <a:xfrm>
            <a:off x="5253274" y="1455619"/>
            <a:ext cx="2883733" cy="2885252"/>
          </a:xfrm>
          <a:prstGeom prst="pentagon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</a:rPr>
              <a:t>Lo que somos  y hacemos.</a:t>
            </a:r>
          </a:p>
          <a:p>
            <a:pPr algn="ctr"/>
            <a:endParaRPr lang="es-ES" sz="2400" b="1" dirty="0" smtClean="0">
              <a:solidFill>
                <a:schemeClr val="tx1"/>
              </a:solidFill>
            </a:endParaRPr>
          </a:p>
          <a:p>
            <a:pPr algn="ctr"/>
            <a:r>
              <a:rPr lang="es-ES" sz="2000" b="1" dirty="0" smtClean="0">
                <a:solidFill>
                  <a:schemeClr val="tx1"/>
                </a:solidFill>
              </a:rPr>
              <a:t>Verbo rector: </a:t>
            </a:r>
            <a:r>
              <a:rPr lang="es-ES" sz="2400" b="1" dirty="0" smtClean="0">
                <a:solidFill>
                  <a:srgbClr val="FF0000"/>
                </a:solidFill>
              </a:rPr>
              <a:t>PRESTAR</a:t>
            </a:r>
            <a:endParaRPr lang="es-CO" sz="2400" b="1" dirty="0">
              <a:solidFill>
                <a:srgbClr val="FF0000"/>
              </a:solidFill>
            </a:endParaRPr>
          </a:p>
        </p:txBody>
      </p:sp>
      <p:sp>
        <p:nvSpPr>
          <p:cNvPr id="20" name="Triángulo isósceles 19"/>
          <p:cNvSpPr/>
          <p:nvPr/>
        </p:nvSpPr>
        <p:spPr>
          <a:xfrm rot="2387361">
            <a:off x="7274694" y="125026"/>
            <a:ext cx="2503874" cy="1854532"/>
          </a:xfrm>
          <a:prstGeom prst="triangle">
            <a:avLst>
              <a:gd name="adj" fmla="val 4352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CO" sz="12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QUIEN?</a:t>
            </a:r>
            <a:endParaRPr lang="es-E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riángulo isósceles 20"/>
          <p:cNvSpPr/>
          <p:nvPr/>
        </p:nvSpPr>
        <p:spPr>
          <a:xfrm rot="978596">
            <a:off x="3035641" y="2492284"/>
            <a:ext cx="2575523" cy="1953476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CO" sz="12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Además..</a:t>
            </a:r>
            <a:endParaRPr lang="es-CO" sz="12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riángulo isósceles 21"/>
          <p:cNvSpPr/>
          <p:nvPr/>
        </p:nvSpPr>
        <p:spPr>
          <a:xfrm rot="19469901">
            <a:off x="3845568" y="-39964"/>
            <a:ext cx="2696402" cy="1889792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CO" sz="1200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Qué HACEMOS?</a:t>
            </a:r>
            <a:endParaRPr lang="es-ES" sz="1200" b="1" dirty="0">
              <a:solidFill>
                <a:schemeClr val="tx1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23" name="Triángulo isósceles 22"/>
          <p:cNvSpPr/>
          <p:nvPr/>
        </p:nvSpPr>
        <p:spPr>
          <a:xfrm rot="20987941">
            <a:off x="7940391" y="2524550"/>
            <a:ext cx="2724221" cy="2047337"/>
          </a:xfrm>
          <a:prstGeom prst="triangle">
            <a:avLst>
              <a:gd name="adj" fmla="val 4352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CO" sz="12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Cómo lo HACEMOS</a:t>
            </a:r>
            <a:endParaRPr lang="es-E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riángulo isósceles 23"/>
          <p:cNvSpPr/>
          <p:nvPr/>
        </p:nvSpPr>
        <p:spPr>
          <a:xfrm rot="17804566">
            <a:off x="5307699" y="3882921"/>
            <a:ext cx="2425574" cy="2641455"/>
          </a:xfrm>
          <a:prstGeom prst="triangle">
            <a:avLst>
              <a:gd name="adj" fmla="val 4423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CO" sz="105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 QUIEN?</a:t>
            </a:r>
            <a:endParaRPr lang="es-ES" sz="105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riángulo isósceles 16"/>
          <p:cNvSpPr/>
          <p:nvPr/>
        </p:nvSpPr>
        <p:spPr>
          <a:xfrm rot="19469901">
            <a:off x="3845545" y="-39963"/>
            <a:ext cx="2696402" cy="1889792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CO" sz="1200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Presta</a:t>
            </a:r>
            <a:r>
              <a:rPr lang="es-CO" sz="1200" b="1" dirty="0" smtClean="0">
                <a:solidFill>
                  <a:srgbClr val="FF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es-CO" sz="1200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servicios de salud de alta complejidad</a:t>
            </a:r>
            <a:endParaRPr lang="es-ES" sz="1200" b="1" dirty="0">
              <a:solidFill>
                <a:schemeClr val="tx1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14" name="Triángulo isósceles 13"/>
          <p:cNvSpPr/>
          <p:nvPr/>
        </p:nvSpPr>
        <p:spPr>
          <a:xfrm rot="2387361">
            <a:off x="7208684" y="101146"/>
            <a:ext cx="2588041" cy="1828175"/>
          </a:xfrm>
          <a:prstGeom prst="triangle">
            <a:avLst>
              <a:gd name="adj" fmla="val 43523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CO" sz="12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usuarios, sus familias y comunidad</a:t>
            </a:r>
            <a:endParaRPr lang="es-E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riángulo isósceles 17"/>
          <p:cNvSpPr/>
          <p:nvPr/>
        </p:nvSpPr>
        <p:spPr>
          <a:xfrm rot="20986759">
            <a:off x="7945280" y="2537602"/>
            <a:ext cx="2724221" cy="2047337"/>
          </a:xfrm>
          <a:prstGeom prst="triangle">
            <a:avLst>
              <a:gd name="adj" fmla="val 43523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CO" sz="12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 enfoque de calidad y mejoramiento continuo,</a:t>
            </a:r>
            <a:endParaRPr lang="es-E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riángulo isósceles 14"/>
          <p:cNvSpPr/>
          <p:nvPr/>
        </p:nvSpPr>
        <p:spPr>
          <a:xfrm rot="978596">
            <a:off x="3035642" y="2483876"/>
            <a:ext cx="2575523" cy="1953476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CO" sz="12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apoyado en procesos de docencia e investigación</a:t>
            </a:r>
            <a:endParaRPr lang="es-CO" sz="12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1244085" y="1756533"/>
            <a:ext cx="2330245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smtClean="0">
                <a:solidFill>
                  <a:schemeClr val="tx1"/>
                </a:solidFill>
              </a:rPr>
              <a:t>MISION</a:t>
            </a:r>
            <a:endParaRPr lang="es-CO" sz="3200" dirty="0">
              <a:solidFill>
                <a:schemeClr val="tx1"/>
              </a:solidFill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5193746" y="4010847"/>
            <a:ext cx="2818140" cy="2442665"/>
            <a:chOff x="5166934" y="3654820"/>
            <a:chExt cx="2825563" cy="2425574"/>
          </a:xfrm>
        </p:grpSpPr>
        <p:sp>
          <p:nvSpPr>
            <p:cNvPr id="19" name="Triángulo isósceles 18"/>
            <p:cNvSpPr/>
            <p:nvPr/>
          </p:nvSpPr>
          <p:spPr>
            <a:xfrm rot="17871808">
              <a:off x="5274875" y="3546879"/>
              <a:ext cx="2425574" cy="2641455"/>
            </a:xfrm>
            <a:prstGeom prst="triangle">
              <a:avLst>
                <a:gd name="adj" fmla="val 44236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endParaRPr lang="es-ES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Rectángulo 2"/>
            <p:cNvSpPr/>
            <p:nvPr/>
          </p:nvSpPr>
          <p:spPr>
            <a:xfrm rot="151727">
              <a:off x="5812654" y="4423857"/>
              <a:ext cx="217984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s-CO" sz="1100" b="1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por medio de su talento humano comprometido con la integridad, seguridad y humanización del servicio</a:t>
              </a:r>
              <a:endParaRPr lang="es-E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3710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17" grpId="0" animBg="1"/>
      <p:bldP spid="14" grpId="0" animBg="1"/>
      <p:bldP spid="18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DC90291C-349B-3249-8796-210035049B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968"/>
            <a:ext cx="12192000" cy="6858000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356358" y="439221"/>
            <a:ext cx="2330245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smtClean="0">
                <a:solidFill>
                  <a:schemeClr val="tx1"/>
                </a:solidFill>
              </a:rPr>
              <a:t>VISION</a:t>
            </a:r>
            <a:endParaRPr lang="es-CO" sz="3200" dirty="0">
              <a:solidFill>
                <a:schemeClr val="tx1"/>
              </a:solidFill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3115558" y="212681"/>
            <a:ext cx="6111591" cy="5639211"/>
            <a:chOff x="1822443" y="247861"/>
            <a:chExt cx="6111591" cy="5639211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9384569">
              <a:off x="2656393" y="794361"/>
              <a:ext cx="1931893" cy="1392312"/>
            </a:xfrm>
            <a:prstGeom prst="rect">
              <a:avLst/>
            </a:prstGeom>
          </p:spPr>
        </p:pic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398623">
              <a:off x="5567186" y="247861"/>
              <a:ext cx="1495425" cy="1800225"/>
            </a:xfrm>
            <a:prstGeom prst="rect">
              <a:avLst/>
            </a:prstGeom>
          </p:spPr>
        </p:pic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690029">
              <a:off x="1822443" y="2762150"/>
              <a:ext cx="1800225" cy="1914525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62676" y="4429747"/>
              <a:ext cx="2364770" cy="1457325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019805">
              <a:off x="6200041" y="2778395"/>
              <a:ext cx="1733993" cy="1604831"/>
            </a:xfrm>
            <a:prstGeom prst="rect">
              <a:avLst/>
            </a:prstGeom>
          </p:spPr>
        </p:pic>
      </p:grpSp>
      <p:sp>
        <p:nvSpPr>
          <p:cNvPr id="17" name="Triángulo isósceles 16"/>
          <p:cNvSpPr/>
          <p:nvPr/>
        </p:nvSpPr>
        <p:spPr>
          <a:xfrm rot="19379723">
            <a:off x="3535795" y="-77446"/>
            <a:ext cx="2421607" cy="1961991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CO" sz="12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Hospital Universitario acreditado en salud, </a:t>
            </a:r>
            <a:endParaRPr lang="es-CO" sz="1200" dirty="0"/>
          </a:p>
        </p:txBody>
      </p:sp>
      <p:sp>
        <p:nvSpPr>
          <p:cNvPr id="14" name="Triángulo isósceles 13"/>
          <p:cNvSpPr/>
          <p:nvPr/>
        </p:nvSpPr>
        <p:spPr>
          <a:xfrm rot="2497369">
            <a:off x="6807018" y="-61383"/>
            <a:ext cx="2142151" cy="1971914"/>
          </a:xfrm>
          <a:prstGeom prst="triangle">
            <a:avLst>
              <a:gd name="adj" fmla="val 43523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CO" sz="12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reconocido a nivel nacional</a:t>
            </a:r>
            <a:endParaRPr lang="es-CO" sz="1200" dirty="0"/>
          </a:p>
        </p:txBody>
      </p:sp>
      <p:sp>
        <p:nvSpPr>
          <p:cNvPr id="19" name="Triángulo isósceles 18"/>
          <p:cNvSpPr/>
          <p:nvPr/>
        </p:nvSpPr>
        <p:spPr>
          <a:xfrm rot="3518941">
            <a:off x="5333991" y="4165565"/>
            <a:ext cx="2600698" cy="1958341"/>
          </a:xfrm>
          <a:prstGeom prst="triangle">
            <a:avLst>
              <a:gd name="adj" fmla="val 44236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105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mediante un  modelo de atención integral</a:t>
            </a:r>
            <a:endParaRPr lang="es-ES" sz="105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riángulo isósceles 14"/>
          <p:cNvSpPr/>
          <p:nvPr/>
        </p:nvSpPr>
        <p:spPr>
          <a:xfrm rot="926747">
            <a:off x="3058376" y="2489417"/>
            <a:ext cx="2221570" cy="1747622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tabLst>
                <a:tab pos="893763" algn="l"/>
              </a:tabLst>
            </a:pPr>
            <a:r>
              <a:rPr lang="es-CO" sz="9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 enfoque de gestión sostenible por su efectividad, responsabilidad social, ambiental e innovación.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riángulo isósceles 17"/>
          <p:cNvSpPr/>
          <p:nvPr/>
        </p:nvSpPr>
        <p:spPr>
          <a:xfrm rot="21080026">
            <a:off x="7218494" y="2359895"/>
            <a:ext cx="2257819" cy="1935127"/>
          </a:xfrm>
          <a:prstGeom prst="triangle">
            <a:avLst>
              <a:gd name="adj" fmla="val 43523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CO" sz="12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 énfasis en prestación de servicios complementarios</a:t>
            </a:r>
            <a:endParaRPr lang="es-CO" sz="1200" dirty="0"/>
          </a:p>
        </p:txBody>
      </p:sp>
      <p:sp>
        <p:nvSpPr>
          <p:cNvPr id="13" name="Pentágono regular 12"/>
          <p:cNvSpPr/>
          <p:nvPr/>
        </p:nvSpPr>
        <p:spPr>
          <a:xfrm>
            <a:off x="4729488" y="1389868"/>
            <a:ext cx="2883733" cy="2885252"/>
          </a:xfrm>
          <a:prstGeom prst="pen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tx1"/>
                </a:solidFill>
              </a:rPr>
              <a:t>Lo que queremos ser en</a:t>
            </a:r>
            <a:endParaRPr lang="es-CO" sz="3600" b="1" dirty="0">
              <a:solidFill>
                <a:srgbClr val="FF0000"/>
              </a:solidFill>
            </a:endParaRPr>
          </a:p>
        </p:txBody>
      </p:sp>
      <p:sp>
        <p:nvSpPr>
          <p:cNvPr id="20" name="Pentágono regular 19"/>
          <p:cNvSpPr/>
          <p:nvPr/>
        </p:nvSpPr>
        <p:spPr>
          <a:xfrm>
            <a:off x="4737947" y="1389868"/>
            <a:ext cx="2883733" cy="2885252"/>
          </a:xfrm>
          <a:prstGeom prst="pentag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tx1"/>
                </a:solidFill>
              </a:rPr>
              <a:t>Lo que queremos ser en </a:t>
            </a:r>
            <a:r>
              <a:rPr lang="es-ES" sz="3600" b="1" dirty="0" smtClean="0">
                <a:solidFill>
                  <a:srgbClr val="FF0000"/>
                </a:solidFill>
              </a:rPr>
              <a:t>2030</a:t>
            </a:r>
            <a:endParaRPr lang="es-CO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1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4" grpId="0" animBg="1"/>
      <p:bldP spid="19" grpId="0" animBg="1"/>
      <p:bldP spid="15" grpId="0" animBg="1"/>
      <p:bldP spid="18" grpId="0" animBg="1"/>
      <p:bldP spid="13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DC90291C-349B-3249-8796-210035049B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orma libre 4"/>
          <p:cNvSpPr/>
          <p:nvPr/>
        </p:nvSpPr>
        <p:spPr>
          <a:xfrm>
            <a:off x="5008375" y="2695873"/>
            <a:ext cx="2238589" cy="1805678"/>
          </a:xfrm>
          <a:custGeom>
            <a:avLst/>
            <a:gdLst>
              <a:gd name="connsiteX0" fmla="*/ 0 w 2238589"/>
              <a:gd name="connsiteY0" fmla="*/ 902839 h 1805678"/>
              <a:gd name="connsiteX1" fmla="*/ 1119295 w 2238589"/>
              <a:gd name="connsiteY1" fmla="*/ 0 h 1805678"/>
              <a:gd name="connsiteX2" fmla="*/ 2238590 w 2238589"/>
              <a:gd name="connsiteY2" fmla="*/ 902839 h 1805678"/>
              <a:gd name="connsiteX3" fmla="*/ 1119295 w 2238589"/>
              <a:gd name="connsiteY3" fmla="*/ 1805678 h 1805678"/>
              <a:gd name="connsiteX4" fmla="*/ 0 w 2238589"/>
              <a:gd name="connsiteY4" fmla="*/ 902839 h 1805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8589" h="1805678">
                <a:moveTo>
                  <a:pt x="0" y="902839"/>
                </a:moveTo>
                <a:cubicBezTo>
                  <a:pt x="0" y="404215"/>
                  <a:pt x="501125" y="0"/>
                  <a:pt x="1119295" y="0"/>
                </a:cubicBezTo>
                <a:cubicBezTo>
                  <a:pt x="1737465" y="0"/>
                  <a:pt x="2238590" y="404215"/>
                  <a:pt x="2238590" y="902839"/>
                </a:cubicBezTo>
                <a:cubicBezTo>
                  <a:pt x="2238590" y="1401463"/>
                  <a:pt x="1737465" y="1805678"/>
                  <a:pt x="1119295" y="1805678"/>
                </a:cubicBezTo>
                <a:cubicBezTo>
                  <a:pt x="501125" y="1805678"/>
                  <a:pt x="0" y="1401463"/>
                  <a:pt x="0" y="902839"/>
                </a:cubicBez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3234" tIns="289835" rIns="353234" bIns="289835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b="1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PRINCIPIOS</a:t>
            </a:r>
          </a:p>
        </p:txBody>
      </p:sp>
      <p:sp>
        <p:nvSpPr>
          <p:cNvPr id="6" name="Forma libre 5"/>
          <p:cNvSpPr/>
          <p:nvPr/>
        </p:nvSpPr>
        <p:spPr>
          <a:xfrm rot="85973">
            <a:off x="5861037" y="2063055"/>
            <a:ext cx="508941" cy="613931"/>
          </a:xfrm>
          <a:custGeom>
            <a:avLst/>
            <a:gdLst>
              <a:gd name="connsiteX0" fmla="*/ 0 w 508941"/>
              <a:gd name="connsiteY0" fmla="*/ 122786 h 613930"/>
              <a:gd name="connsiteX1" fmla="*/ 254471 w 508941"/>
              <a:gd name="connsiteY1" fmla="*/ 122786 h 613930"/>
              <a:gd name="connsiteX2" fmla="*/ 254471 w 508941"/>
              <a:gd name="connsiteY2" fmla="*/ 0 h 613930"/>
              <a:gd name="connsiteX3" fmla="*/ 508941 w 508941"/>
              <a:gd name="connsiteY3" fmla="*/ 306965 h 613930"/>
              <a:gd name="connsiteX4" fmla="*/ 254471 w 508941"/>
              <a:gd name="connsiteY4" fmla="*/ 613930 h 613930"/>
              <a:gd name="connsiteX5" fmla="*/ 254471 w 508941"/>
              <a:gd name="connsiteY5" fmla="*/ 491144 h 613930"/>
              <a:gd name="connsiteX6" fmla="*/ 0 w 508941"/>
              <a:gd name="connsiteY6" fmla="*/ 491144 h 613930"/>
              <a:gd name="connsiteX7" fmla="*/ 0 w 508941"/>
              <a:gd name="connsiteY7" fmla="*/ 122786 h 613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8941" h="613930">
                <a:moveTo>
                  <a:pt x="508941" y="491144"/>
                </a:moveTo>
                <a:lnTo>
                  <a:pt x="254470" y="491144"/>
                </a:lnTo>
                <a:lnTo>
                  <a:pt x="254470" y="613930"/>
                </a:lnTo>
                <a:lnTo>
                  <a:pt x="0" y="306965"/>
                </a:lnTo>
                <a:lnTo>
                  <a:pt x="254470" y="0"/>
                </a:lnTo>
                <a:lnTo>
                  <a:pt x="254470" y="122786"/>
                </a:lnTo>
                <a:lnTo>
                  <a:pt x="508941" y="122786"/>
                </a:lnTo>
                <a:lnTo>
                  <a:pt x="508941" y="491144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681" tIns="122787" rIns="0" bIns="12278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kern="1200" dirty="0" smtClean="0">
                <a:solidFill>
                  <a:schemeClr val="tx1"/>
                </a:solidFill>
              </a:rPr>
              <a:t>5</a:t>
            </a:r>
            <a:endParaRPr lang="es-ES" sz="2400" kern="1200" dirty="0">
              <a:solidFill>
                <a:schemeClr val="tx1"/>
              </a:solidFill>
            </a:endParaRPr>
          </a:p>
        </p:txBody>
      </p:sp>
      <p:sp>
        <p:nvSpPr>
          <p:cNvPr id="7" name="Forma libre 6"/>
          <p:cNvSpPr/>
          <p:nvPr/>
        </p:nvSpPr>
        <p:spPr>
          <a:xfrm>
            <a:off x="4720782" y="218323"/>
            <a:ext cx="2764728" cy="1805678"/>
          </a:xfrm>
          <a:custGeom>
            <a:avLst/>
            <a:gdLst>
              <a:gd name="connsiteX0" fmla="*/ 0 w 2764728"/>
              <a:gd name="connsiteY0" fmla="*/ 902839 h 1805678"/>
              <a:gd name="connsiteX1" fmla="*/ 1382364 w 2764728"/>
              <a:gd name="connsiteY1" fmla="*/ 0 h 1805678"/>
              <a:gd name="connsiteX2" fmla="*/ 2764728 w 2764728"/>
              <a:gd name="connsiteY2" fmla="*/ 902839 h 1805678"/>
              <a:gd name="connsiteX3" fmla="*/ 1382364 w 2764728"/>
              <a:gd name="connsiteY3" fmla="*/ 1805678 h 1805678"/>
              <a:gd name="connsiteX4" fmla="*/ 0 w 2764728"/>
              <a:gd name="connsiteY4" fmla="*/ 902839 h 1805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4728" h="1805678">
                <a:moveTo>
                  <a:pt x="0" y="902839"/>
                </a:moveTo>
                <a:cubicBezTo>
                  <a:pt x="0" y="404215"/>
                  <a:pt x="618905" y="0"/>
                  <a:pt x="1382364" y="0"/>
                </a:cubicBezTo>
                <a:cubicBezTo>
                  <a:pt x="2145823" y="0"/>
                  <a:pt x="2764728" y="404215"/>
                  <a:pt x="2764728" y="902839"/>
                </a:cubicBezTo>
                <a:cubicBezTo>
                  <a:pt x="2764728" y="1401463"/>
                  <a:pt x="2145823" y="1805678"/>
                  <a:pt x="1382364" y="1805678"/>
                </a:cubicBezTo>
                <a:cubicBezTo>
                  <a:pt x="618905" y="1805678"/>
                  <a:pt x="0" y="1401463"/>
                  <a:pt x="0" y="902839"/>
                </a:cubicBez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5365" tIns="294915" rIns="435365" bIns="29491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4400" b="1" kern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es-ES" sz="4400" b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rma libre 7"/>
          <p:cNvSpPr/>
          <p:nvPr/>
        </p:nvSpPr>
        <p:spPr>
          <a:xfrm rot="20511291">
            <a:off x="7264078" y="2875234"/>
            <a:ext cx="269042" cy="613930"/>
          </a:xfrm>
          <a:custGeom>
            <a:avLst/>
            <a:gdLst>
              <a:gd name="connsiteX0" fmla="*/ 0 w 269042"/>
              <a:gd name="connsiteY0" fmla="*/ 122786 h 613930"/>
              <a:gd name="connsiteX1" fmla="*/ 134521 w 269042"/>
              <a:gd name="connsiteY1" fmla="*/ 122786 h 613930"/>
              <a:gd name="connsiteX2" fmla="*/ 134521 w 269042"/>
              <a:gd name="connsiteY2" fmla="*/ 0 h 613930"/>
              <a:gd name="connsiteX3" fmla="*/ 269042 w 269042"/>
              <a:gd name="connsiteY3" fmla="*/ 306965 h 613930"/>
              <a:gd name="connsiteX4" fmla="*/ 134521 w 269042"/>
              <a:gd name="connsiteY4" fmla="*/ 613930 h 613930"/>
              <a:gd name="connsiteX5" fmla="*/ 134521 w 269042"/>
              <a:gd name="connsiteY5" fmla="*/ 491144 h 613930"/>
              <a:gd name="connsiteX6" fmla="*/ 0 w 269042"/>
              <a:gd name="connsiteY6" fmla="*/ 491144 h 613930"/>
              <a:gd name="connsiteX7" fmla="*/ 0 w 269042"/>
              <a:gd name="connsiteY7" fmla="*/ 122786 h 613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042" h="613930">
                <a:moveTo>
                  <a:pt x="0" y="122786"/>
                </a:moveTo>
                <a:lnTo>
                  <a:pt x="134521" y="122786"/>
                </a:lnTo>
                <a:lnTo>
                  <a:pt x="134521" y="0"/>
                </a:lnTo>
                <a:lnTo>
                  <a:pt x="269042" y="306965"/>
                </a:lnTo>
                <a:lnTo>
                  <a:pt x="134521" y="613930"/>
                </a:lnTo>
                <a:lnTo>
                  <a:pt x="134521" y="491144"/>
                </a:lnTo>
                <a:lnTo>
                  <a:pt x="0" y="491144"/>
                </a:lnTo>
                <a:lnTo>
                  <a:pt x="0" y="122786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22785" rIns="80712" bIns="122786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kern="1200" dirty="0" smtClean="0">
                <a:solidFill>
                  <a:schemeClr val="tx1"/>
                </a:solidFill>
              </a:rPr>
              <a:t>4</a:t>
            </a:r>
            <a:endParaRPr lang="es-ES" sz="2400" kern="1200" dirty="0">
              <a:solidFill>
                <a:schemeClr val="tx1"/>
              </a:solidFill>
            </a:endParaRPr>
          </a:p>
        </p:txBody>
      </p:sp>
      <p:sp>
        <p:nvSpPr>
          <p:cNvPr id="9" name="Forma libre 8"/>
          <p:cNvSpPr/>
          <p:nvPr/>
        </p:nvSpPr>
        <p:spPr>
          <a:xfrm>
            <a:off x="7444388" y="1639760"/>
            <a:ext cx="3429218" cy="1805678"/>
          </a:xfrm>
          <a:custGeom>
            <a:avLst/>
            <a:gdLst>
              <a:gd name="connsiteX0" fmla="*/ 0 w 3429218"/>
              <a:gd name="connsiteY0" fmla="*/ 902839 h 1805678"/>
              <a:gd name="connsiteX1" fmla="*/ 1714609 w 3429218"/>
              <a:gd name="connsiteY1" fmla="*/ 0 h 1805678"/>
              <a:gd name="connsiteX2" fmla="*/ 3429218 w 3429218"/>
              <a:gd name="connsiteY2" fmla="*/ 902839 h 1805678"/>
              <a:gd name="connsiteX3" fmla="*/ 1714609 w 3429218"/>
              <a:gd name="connsiteY3" fmla="*/ 1805678 h 1805678"/>
              <a:gd name="connsiteX4" fmla="*/ 0 w 3429218"/>
              <a:gd name="connsiteY4" fmla="*/ 902839 h 1805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218" h="1805678">
                <a:moveTo>
                  <a:pt x="0" y="902839"/>
                </a:moveTo>
                <a:cubicBezTo>
                  <a:pt x="0" y="404215"/>
                  <a:pt x="767657" y="0"/>
                  <a:pt x="1714609" y="0"/>
                </a:cubicBezTo>
                <a:cubicBezTo>
                  <a:pt x="2661561" y="0"/>
                  <a:pt x="3429218" y="404215"/>
                  <a:pt x="3429218" y="902839"/>
                </a:cubicBezTo>
                <a:cubicBezTo>
                  <a:pt x="3429218" y="1401463"/>
                  <a:pt x="2661561" y="1805678"/>
                  <a:pt x="1714609" y="1805678"/>
                </a:cubicBezTo>
                <a:cubicBezTo>
                  <a:pt x="767657" y="1805678"/>
                  <a:pt x="0" y="1401463"/>
                  <a:pt x="0" y="902839"/>
                </a:cubicBez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2677" tIns="294915" rIns="532677" bIns="29491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4400" b="1" kern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es-ES" sz="4400" b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rma libre 9"/>
          <p:cNvSpPr/>
          <p:nvPr/>
        </p:nvSpPr>
        <p:spPr>
          <a:xfrm rot="3306761">
            <a:off x="6618758" y="4318715"/>
            <a:ext cx="449994" cy="613930"/>
          </a:xfrm>
          <a:custGeom>
            <a:avLst/>
            <a:gdLst>
              <a:gd name="connsiteX0" fmla="*/ 0 w 449994"/>
              <a:gd name="connsiteY0" fmla="*/ 122786 h 613930"/>
              <a:gd name="connsiteX1" fmla="*/ 224997 w 449994"/>
              <a:gd name="connsiteY1" fmla="*/ 122786 h 613930"/>
              <a:gd name="connsiteX2" fmla="*/ 224997 w 449994"/>
              <a:gd name="connsiteY2" fmla="*/ 0 h 613930"/>
              <a:gd name="connsiteX3" fmla="*/ 449994 w 449994"/>
              <a:gd name="connsiteY3" fmla="*/ 306965 h 613930"/>
              <a:gd name="connsiteX4" fmla="*/ 224997 w 449994"/>
              <a:gd name="connsiteY4" fmla="*/ 613930 h 613930"/>
              <a:gd name="connsiteX5" fmla="*/ 224997 w 449994"/>
              <a:gd name="connsiteY5" fmla="*/ 491144 h 613930"/>
              <a:gd name="connsiteX6" fmla="*/ 0 w 449994"/>
              <a:gd name="connsiteY6" fmla="*/ 491144 h 613930"/>
              <a:gd name="connsiteX7" fmla="*/ 0 w 449994"/>
              <a:gd name="connsiteY7" fmla="*/ 122786 h 613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9994" h="613930">
                <a:moveTo>
                  <a:pt x="0" y="122786"/>
                </a:moveTo>
                <a:lnTo>
                  <a:pt x="224997" y="122786"/>
                </a:lnTo>
                <a:lnTo>
                  <a:pt x="224997" y="0"/>
                </a:lnTo>
                <a:lnTo>
                  <a:pt x="449994" y="306965"/>
                </a:lnTo>
                <a:lnTo>
                  <a:pt x="224997" y="613930"/>
                </a:lnTo>
                <a:lnTo>
                  <a:pt x="224997" y="491144"/>
                </a:lnTo>
                <a:lnTo>
                  <a:pt x="0" y="491144"/>
                </a:lnTo>
                <a:lnTo>
                  <a:pt x="0" y="122786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122785" rIns="134998" bIns="122786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kern="1200" dirty="0" smtClean="0">
                <a:solidFill>
                  <a:schemeClr val="tx1"/>
                </a:solidFill>
              </a:rPr>
              <a:t>3</a:t>
            </a:r>
            <a:endParaRPr lang="es-ES" sz="2400" kern="1200" dirty="0">
              <a:solidFill>
                <a:schemeClr val="tx1"/>
              </a:solidFill>
            </a:endParaRPr>
          </a:p>
        </p:txBody>
      </p:sp>
      <p:sp>
        <p:nvSpPr>
          <p:cNvPr id="11" name="Forma libre 10"/>
          <p:cNvSpPr/>
          <p:nvPr/>
        </p:nvSpPr>
        <p:spPr>
          <a:xfrm>
            <a:off x="6075331" y="4816492"/>
            <a:ext cx="3027725" cy="1756509"/>
          </a:xfrm>
          <a:custGeom>
            <a:avLst/>
            <a:gdLst>
              <a:gd name="connsiteX0" fmla="*/ 0 w 3027725"/>
              <a:gd name="connsiteY0" fmla="*/ 878255 h 1756509"/>
              <a:gd name="connsiteX1" fmla="*/ 1513863 w 3027725"/>
              <a:gd name="connsiteY1" fmla="*/ 0 h 1756509"/>
              <a:gd name="connsiteX2" fmla="*/ 3027726 w 3027725"/>
              <a:gd name="connsiteY2" fmla="*/ 878255 h 1756509"/>
              <a:gd name="connsiteX3" fmla="*/ 1513863 w 3027725"/>
              <a:gd name="connsiteY3" fmla="*/ 1756510 h 1756509"/>
              <a:gd name="connsiteX4" fmla="*/ 0 w 3027725"/>
              <a:gd name="connsiteY4" fmla="*/ 878255 h 175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7725" h="1756509">
                <a:moveTo>
                  <a:pt x="0" y="878255"/>
                </a:moveTo>
                <a:cubicBezTo>
                  <a:pt x="0" y="393208"/>
                  <a:pt x="677780" y="0"/>
                  <a:pt x="1513863" y="0"/>
                </a:cubicBezTo>
                <a:cubicBezTo>
                  <a:pt x="2349946" y="0"/>
                  <a:pt x="3027726" y="393208"/>
                  <a:pt x="3027726" y="878255"/>
                </a:cubicBezTo>
                <a:cubicBezTo>
                  <a:pt x="3027726" y="1363302"/>
                  <a:pt x="2349946" y="1756510"/>
                  <a:pt x="1513863" y="1756510"/>
                </a:cubicBezTo>
                <a:cubicBezTo>
                  <a:pt x="677780" y="1756510"/>
                  <a:pt x="0" y="1363302"/>
                  <a:pt x="0" y="87825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3880" tIns="287715" rIns="473880" bIns="28771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4400" b="1" kern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endParaRPr lang="es-ES" sz="4400" b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rma libre 11"/>
          <p:cNvSpPr/>
          <p:nvPr/>
        </p:nvSpPr>
        <p:spPr>
          <a:xfrm rot="18346774">
            <a:off x="5179147" y="4314540"/>
            <a:ext cx="422832" cy="613931"/>
          </a:xfrm>
          <a:custGeom>
            <a:avLst/>
            <a:gdLst>
              <a:gd name="connsiteX0" fmla="*/ 0 w 422831"/>
              <a:gd name="connsiteY0" fmla="*/ 122786 h 613930"/>
              <a:gd name="connsiteX1" fmla="*/ 211416 w 422831"/>
              <a:gd name="connsiteY1" fmla="*/ 122786 h 613930"/>
              <a:gd name="connsiteX2" fmla="*/ 211416 w 422831"/>
              <a:gd name="connsiteY2" fmla="*/ 0 h 613930"/>
              <a:gd name="connsiteX3" fmla="*/ 422831 w 422831"/>
              <a:gd name="connsiteY3" fmla="*/ 306965 h 613930"/>
              <a:gd name="connsiteX4" fmla="*/ 211416 w 422831"/>
              <a:gd name="connsiteY4" fmla="*/ 613930 h 613930"/>
              <a:gd name="connsiteX5" fmla="*/ 211416 w 422831"/>
              <a:gd name="connsiteY5" fmla="*/ 491144 h 613930"/>
              <a:gd name="connsiteX6" fmla="*/ 0 w 422831"/>
              <a:gd name="connsiteY6" fmla="*/ 491144 h 613930"/>
              <a:gd name="connsiteX7" fmla="*/ 0 w 422831"/>
              <a:gd name="connsiteY7" fmla="*/ 122786 h 613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2831" h="613930">
                <a:moveTo>
                  <a:pt x="422831" y="491144"/>
                </a:moveTo>
                <a:lnTo>
                  <a:pt x="211415" y="491144"/>
                </a:lnTo>
                <a:lnTo>
                  <a:pt x="211415" y="613930"/>
                </a:lnTo>
                <a:lnTo>
                  <a:pt x="0" y="306965"/>
                </a:lnTo>
                <a:lnTo>
                  <a:pt x="211415" y="0"/>
                </a:lnTo>
                <a:lnTo>
                  <a:pt x="211415" y="122786"/>
                </a:lnTo>
                <a:lnTo>
                  <a:pt x="422831" y="122786"/>
                </a:lnTo>
                <a:lnTo>
                  <a:pt x="422831" y="491144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6848" tIns="122786" rIns="1" bIns="122786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kern="1200" dirty="0" smtClean="0">
                <a:solidFill>
                  <a:schemeClr val="tx1"/>
                </a:solidFill>
              </a:rPr>
              <a:t>2</a:t>
            </a:r>
            <a:endParaRPr lang="es-ES" sz="2400" kern="1200" dirty="0">
              <a:solidFill>
                <a:schemeClr val="tx1"/>
              </a:solidFill>
            </a:endParaRPr>
          </a:p>
        </p:txBody>
      </p:sp>
      <p:sp>
        <p:nvSpPr>
          <p:cNvPr id="13" name="Forma libre 12"/>
          <p:cNvSpPr/>
          <p:nvPr/>
        </p:nvSpPr>
        <p:spPr>
          <a:xfrm>
            <a:off x="3242833" y="4791908"/>
            <a:ext cx="2748531" cy="1805678"/>
          </a:xfrm>
          <a:custGeom>
            <a:avLst/>
            <a:gdLst>
              <a:gd name="connsiteX0" fmla="*/ 0 w 2748531"/>
              <a:gd name="connsiteY0" fmla="*/ 902839 h 1805678"/>
              <a:gd name="connsiteX1" fmla="*/ 1374266 w 2748531"/>
              <a:gd name="connsiteY1" fmla="*/ 0 h 1805678"/>
              <a:gd name="connsiteX2" fmla="*/ 2748532 w 2748531"/>
              <a:gd name="connsiteY2" fmla="*/ 902839 h 1805678"/>
              <a:gd name="connsiteX3" fmla="*/ 1374266 w 2748531"/>
              <a:gd name="connsiteY3" fmla="*/ 1805678 h 1805678"/>
              <a:gd name="connsiteX4" fmla="*/ 0 w 2748531"/>
              <a:gd name="connsiteY4" fmla="*/ 902839 h 1805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531" h="1805678">
                <a:moveTo>
                  <a:pt x="0" y="902839"/>
                </a:moveTo>
                <a:cubicBezTo>
                  <a:pt x="0" y="404215"/>
                  <a:pt x="615280" y="0"/>
                  <a:pt x="1374266" y="0"/>
                </a:cubicBezTo>
                <a:cubicBezTo>
                  <a:pt x="2133252" y="0"/>
                  <a:pt x="2748532" y="404215"/>
                  <a:pt x="2748532" y="902839"/>
                </a:cubicBezTo>
                <a:cubicBezTo>
                  <a:pt x="2748532" y="1401463"/>
                  <a:pt x="2133252" y="1805678"/>
                  <a:pt x="1374266" y="1805678"/>
                </a:cubicBezTo>
                <a:cubicBezTo>
                  <a:pt x="615280" y="1805678"/>
                  <a:pt x="0" y="1401463"/>
                  <a:pt x="0" y="902839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2993" tIns="294915" rIns="432993" bIns="29491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4400" b="1" kern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es-ES" sz="4400" b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orma libre 13"/>
          <p:cNvSpPr/>
          <p:nvPr/>
        </p:nvSpPr>
        <p:spPr>
          <a:xfrm rot="1056858">
            <a:off x="4673509" y="2885973"/>
            <a:ext cx="352221" cy="613931"/>
          </a:xfrm>
          <a:custGeom>
            <a:avLst/>
            <a:gdLst>
              <a:gd name="connsiteX0" fmla="*/ 0 w 352221"/>
              <a:gd name="connsiteY0" fmla="*/ 122786 h 613930"/>
              <a:gd name="connsiteX1" fmla="*/ 176111 w 352221"/>
              <a:gd name="connsiteY1" fmla="*/ 122786 h 613930"/>
              <a:gd name="connsiteX2" fmla="*/ 176111 w 352221"/>
              <a:gd name="connsiteY2" fmla="*/ 0 h 613930"/>
              <a:gd name="connsiteX3" fmla="*/ 352221 w 352221"/>
              <a:gd name="connsiteY3" fmla="*/ 306965 h 613930"/>
              <a:gd name="connsiteX4" fmla="*/ 176111 w 352221"/>
              <a:gd name="connsiteY4" fmla="*/ 613930 h 613930"/>
              <a:gd name="connsiteX5" fmla="*/ 176111 w 352221"/>
              <a:gd name="connsiteY5" fmla="*/ 491144 h 613930"/>
              <a:gd name="connsiteX6" fmla="*/ 0 w 352221"/>
              <a:gd name="connsiteY6" fmla="*/ 491144 h 613930"/>
              <a:gd name="connsiteX7" fmla="*/ 0 w 352221"/>
              <a:gd name="connsiteY7" fmla="*/ 122786 h 613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2221" h="613930">
                <a:moveTo>
                  <a:pt x="352221" y="491144"/>
                </a:moveTo>
                <a:lnTo>
                  <a:pt x="176110" y="491144"/>
                </a:lnTo>
                <a:lnTo>
                  <a:pt x="176110" y="613930"/>
                </a:lnTo>
                <a:lnTo>
                  <a:pt x="0" y="306965"/>
                </a:lnTo>
                <a:lnTo>
                  <a:pt x="176110" y="0"/>
                </a:lnTo>
                <a:lnTo>
                  <a:pt x="176110" y="122786"/>
                </a:lnTo>
                <a:lnTo>
                  <a:pt x="352221" y="122786"/>
                </a:lnTo>
                <a:lnTo>
                  <a:pt x="352221" y="491144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5666" tIns="122787" rIns="-1" bIns="12278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kern="1200" dirty="0" smtClean="0">
                <a:solidFill>
                  <a:schemeClr val="tx1"/>
                </a:solidFill>
              </a:rPr>
              <a:t>1</a:t>
            </a:r>
            <a:endParaRPr lang="es-ES" sz="2400" kern="1200" dirty="0">
              <a:solidFill>
                <a:schemeClr val="tx1"/>
              </a:solidFill>
            </a:endParaRPr>
          </a:p>
        </p:txBody>
      </p:sp>
      <p:sp>
        <p:nvSpPr>
          <p:cNvPr id="15" name="Forma libre 14"/>
          <p:cNvSpPr/>
          <p:nvPr/>
        </p:nvSpPr>
        <p:spPr>
          <a:xfrm>
            <a:off x="1374681" y="1849695"/>
            <a:ext cx="3544889" cy="1605428"/>
          </a:xfrm>
          <a:custGeom>
            <a:avLst/>
            <a:gdLst>
              <a:gd name="connsiteX0" fmla="*/ 0 w 3544889"/>
              <a:gd name="connsiteY0" fmla="*/ 802714 h 1605428"/>
              <a:gd name="connsiteX1" fmla="*/ 1772445 w 3544889"/>
              <a:gd name="connsiteY1" fmla="*/ 0 h 1605428"/>
              <a:gd name="connsiteX2" fmla="*/ 3544890 w 3544889"/>
              <a:gd name="connsiteY2" fmla="*/ 802714 h 1605428"/>
              <a:gd name="connsiteX3" fmla="*/ 1772445 w 3544889"/>
              <a:gd name="connsiteY3" fmla="*/ 1605428 h 1605428"/>
              <a:gd name="connsiteX4" fmla="*/ 0 w 3544889"/>
              <a:gd name="connsiteY4" fmla="*/ 802714 h 16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4889" h="1605428">
                <a:moveTo>
                  <a:pt x="0" y="802714"/>
                </a:moveTo>
                <a:cubicBezTo>
                  <a:pt x="0" y="359387"/>
                  <a:pt x="793551" y="0"/>
                  <a:pt x="1772445" y="0"/>
                </a:cubicBezTo>
                <a:cubicBezTo>
                  <a:pt x="2751339" y="0"/>
                  <a:pt x="3544890" y="359387"/>
                  <a:pt x="3544890" y="802714"/>
                </a:cubicBezTo>
                <a:cubicBezTo>
                  <a:pt x="3544890" y="1246041"/>
                  <a:pt x="2751339" y="1605428"/>
                  <a:pt x="1772445" y="1605428"/>
                </a:cubicBezTo>
                <a:cubicBezTo>
                  <a:pt x="793551" y="1605428"/>
                  <a:pt x="0" y="1246041"/>
                  <a:pt x="0" y="80271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9617" tIns="265589" rIns="549617" bIns="265589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4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endParaRPr lang="es-ES" sz="4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orma libre 18"/>
          <p:cNvSpPr/>
          <p:nvPr/>
        </p:nvSpPr>
        <p:spPr>
          <a:xfrm>
            <a:off x="4792274" y="260839"/>
            <a:ext cx="2764728" cy="1805678"/>
          </a:xfrm>
          <a:custGeom>
            <a:avLst/>
            <a:gdLst>
              <a:gd name="connsiteX0" fmla="*/ 0 w 2764728"/>
              <a:gd name="connsiteY0" fmla="*/ 902839 h 1805678"/>
              <a:gd name="connsiteX1" fmla="*/ 1382364 w 2764728"/>
              <a:gd name="connsiteY1" fmla="*/ 0 h 1805678"/>
              <a:gd name="connsiteX2" fmla="*/ 2764728 w 2764728"/>
              <a:gd name="connsiteY2" fmla="*/ 902839 h 1805678"/>
              <a:gd name="connsiteX3" fmla="*/ 1382364 w 2764728"/>
              <a:gd name="connsiteY3" fmla="*/ 1805678 h 1805678"/>
              <a:gd name="connsiteX4" fmla="*/ 0 w 2764728"/>
              <a:gd name="connsiteY4" fmla="*/ 902839 h 1805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4728" h="1805678">
                <a:moveTo>
                  <a:pt x="0" y="902839"/>
                </a:moveTo>
                <a:cubicBezTo>
                  <a:pt x="0" y="404215"/>
                  <a:pt x="618905" y="0"/>
                  <a:pt x="1382364" y="0"/>
                </a:cubicBezTo>
                <a:cubicBezTo>
                  <a:pt x="2145823" y="0"/>
                  <a:pt x="2764728" y="404215"/>
                  <a:pt x="2764728" y="902839"/>
                </a:cubicBezTo>
                <a:cubicBezTo>
                  <a:pt x="2764728" y="1401463"/>
                  <a:pt x="2145823" y="1805678"/>
                  <a:pt x="1382364" y="1805678"/>
                </a:cubicBezTo>
                <a:cubicBezTo>
                  <a:pt x="618905" y="1805678"/>
                  <a:pt x="0" y="1401463"/>
                  <a:pt x="0" y="902839"/>
                </a:cubicBez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5365" tIns="294915" rIns="435365" bIns="29491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b="1" kern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ES" sz="2400" b="1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ocación de servicio</a:t>
            </a:r>
            <a:endParaRPr lang="es-ES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Forma libre 20"/>
          <p:cNvSpPr/>
          <p:nvPr/>
        </p:nvSpPr>
        <p:spPr>
          <a:xfrm>
            <a:off x="7444388" y="1649445"/>
            <a:ext cx="3429218" cy="1805678"/>
          </a:xfrm>
          <a:custGeom>
            <a:avLst/>
            <a:gdLst>
              <a:gd name="connsiteX0" fmla="*/ 0 w 3429218"/>
              <a:gd name="connsiteY0" fmla="*/ 902839 h 1805678"/>
              <a:gd name="connsiteX1" fmla="*/ 1714609 w 3429218"/>
              <a:gd name="connsiteY1" fmla="*/ 0 h 1805678"/>
              <a:gd name="connsiteX2" fmla="*/ 3429218 w 3429218"/>
              <a:gd name="connsiteY2" fmla="*/ 902839 h 1805678"/>
              <a:gd name="connsiteX3" fmla="*/ 1714609 w 3429218"/>
              <a:gd name="connsiteY3" fmla="*/ 1805678 h 1805678"/>
              <a:gd name="connsiteX4" fmla="*/ 0 w 3429218"/>
              <a:gd name="connsiteY4" fmla="*/ 902839 h 1805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218" h="1805678">
                <a:moveTo>
                  <a:pt x="0" y="902839"/>
                </a:moveTo>
                <a:cubicBezTo>
                  <a:pt x="0" y="404215"/>
                  <a:pt x="767657" y="0"/>
                  <a:pt x="1714609" y="0"/>
                </a:cubicBezTo>
                <a:cubicBezTo>
                  <a:pt x="2661561" y="0"/>
                  <a:pt x="3429218" y="404215"/>
                  <a:pt x="3429218" y="902839"/>
                </a:cubicBezTo>
                <a:cubicBezTo>
                  <a:pt x="3429218" y="1401463"/>
                  <a:pt x="2661561" y="1805678"/>
                  <a:pt x="1714609" y="1805678"/>
                </a:cubicBezTo>
                <a:cubicBezTo>
                  <a:pt x="767657" y="1805678"/>
                  <a:pt x="0" y="1401463"/>
                  <a:pt x="0" y="902839"/>
                </a:cubicBez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2677" tIns="294915" rIns="532677" bIns="29491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b="1" kern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400" b="1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ransparencia</a:t>
            </a:r>
            <a:endParaRPr lang="es-ES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orma libre 22"/>
          <p:cNvSpPr/>
          <p:nvPr/>
        </p:nvSpPr>
        <p:spPr>
          <a:xfrm>
            <a:off x="6096000" y="4842614"/>
            <a:ext cx="3027725" cy="1756509"/>
          </a:xfrm>
          <a:custGeom>
            <a:avLst/>
            <a:gdLst>
              <a:gd name="connsiteX0" fmla="*/ 0 w 3027725"/>
              <a:gd name="connsiteY0" fmla="*/ 878255 h 1756509"/>
              <a:gd name="connsiteX1" fmla="*/ 1513863 w 3027725"/>
              <a:gd name="connsiteY1" fmla="*/ 0 h 1756509"/>
              <a:gd name="connsiteX2" fmla="*/ 3027726 w 3027725"/>
              <a:gd name="connsiteY2" fmla="*/ 878255 h 1756509"/>
              <a:gd name="connsiteX3" fmla="*/ 1513863 w 3027725"/>
              <a:gd name="connsiteY3" fmla="*/ 1756510 h 1756509"/>
              <a:gd name="connsiteX4" fmla="*/ 0 w 3027725"/>
              <a:gd name="connsiteY4" fmla="*/ 878255 h 175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7725" h="1756509">
                <a:moveTo>
                  <a:pt x="0" y="878255"/>
                </a:moveTo>
                <a:cubicBezTo>
                  <a:pt x="0" y="393208"/>
                  <a:pt x="677780" y="0"/>
                  <a:pt x="1513863" y="0"/>
                </a:cubicBezTo>
                <a:cubicBezTo>
                  <a:pt x="2349946" y="0"/>
                  <a:pt x="3027726" y="393208"/>
                  <a:pt x="3027726" y="878255"/>
                </a:cubicBezTo>
                <a:cubicBezTo>
                  <a:pt x="3027726" y="1363302"/>
                  <a:pt x="2349946" y="1756510"/>
                  <a:pt x="1513863" y="1756510"/>
                </a:cubicBezTo>
                <a:cubicBezTo>
                  <a:pt x="677780" y="1756510"/>
                  <a:pt x="0" y="1363302"/>
                  <a:pt x="0" y="87825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3880" tIns="287715" rIns="473880" bIns="28771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b="1" kern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lang="es-ES" sz="2400" b="1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lidad</a:t>
            </a:r>
            <a:r>
              <a:rPr lang="es-ES" sz="2400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humanización</a:t>
            </a:r>
            <a:endParaRPr lang="es-ES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orma libre 24"/>
          <p:cNvSpPr/>
          <p:nvPr/>
        </p:nvSpPr>
        <p:spPr>
          <a:xfrm>
            <a:off x="3242833" y="4809862"/>
            <a:ext cx="2748531" cy="1805678"/>
          </a:xfrm>
          <a:custGeom>
            <a:avLst/>
            <a:gdLst>
              <a:gd name="connsiteX0" fmla="*/ 0 w 2748531"/>
              <a:gd name="connsiteY0" fmla="*/ 902839 h 1805678"/>
              <a:gd name="connsiteX1" fmla="*/ 1374266 w 2748531"/>
              <a:gd name="connsiteY1" fmla="*/ 0 h 1805678"/>
              <a:gd name="connsiteX2" fmla="*/ 2748532 w 2748531"/>
              <a:gd name="connsiteY2" fmla="*/ 902839 h 1805678"/>
              <a:gd name="connsiteX3" fmla="*/ 1374266 w 2748531"/>
              <a:gd name="connsiteY3" fmla="*/ 1805678 h 1805678"/>
              <a:gd name="connsiteX4" fmla="*/ 0 w 2748531"/>
              <a:gd name="connsiteY4" fmla="*/ 902839 h 1805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8531" h="1805678">
                <a:moveTo>
                  <a:pt x="0" y="902839"/>
                </a:moveTo>
                <a:cubicBezTo>
                  <a:pt x="0" y="404215"/>
                  <a:pt x="615280" y="0"/>
                  <a:pt x="1374266" y="0"/>
                </a:cubicBezTo>
                <a:cubicBezTo>
                  <a:pt x="2133252" y="0"/>
                  <a:pt x="2748532" y="404215"/>
                  <a:pt x="2748532" y="902839"/>
                </a:cubicBezTo>
                <a:cubicBezTo>
                  <a:pt x="2748532" y="1401463"/>
                  <a:pt x="2133252" y="1805678"/>
                  <a:pt x="1374266" y="1805678"/>
                </a:cubicBezTo>
                <a:cubicBezTo>
                  <a:pt x="615280" y="1805678"/>
                  <a:pt x="0" y="1401463"/>
                  <a:pt x="0" y="902839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2993" tIns="294915" rIns="432993" bIns="29491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b="1" kern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2400" b="1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eguridad</a:t>
            </a:r>
            <a:endParaRPr lang="es-ES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Forma libre 26"/>
          <p:cNvSpPr/>
          <p:nvPr/>
        </p:nvSpPr>
        <p:spPr>
          <a:xfrm>
            <a:off x="1374681" y="1875818"/>
            <a:ext cx="3544889" cy="1605428"/>
          </a:xfrm>
          <a:custGeom>
            <a:avLst/>
            <a:gdLst>
              <a:gd name="connsiteX0" fmla="*/ 0 w 3544889"/>
              <a:gd name="connsiteY0" fmla="*/ 802714 h 1605428"/>
              <a:gd name="connsiteX1" fmla="*/ 1772445 w 3544889"/>
              <a:gd name="connsiteY1" fmla="*/ 0 h 1605428"/>
              <a:gd name="connsiteX2" fmla="*/ 3544890 w 3544889"/>
              <a:gd name="connsiteY2" fmla="*/ 802714 h 1605428"/>
              <a:gd name="connsiteX3" fmla="*/ 1772445 w 3544889"/>
              <a:gd name="connsiteY3" fmla="*/ 1605428 h 1605428"/>
              <a:gd name="connsiteX4" fmla="*/ 0 w 3544889"/>
              <a:gd name="connsiteY4" fmla="*/ 802714 h 16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4889" h="1605428">
                <a:moveTo>
                  <a:pt x="0" y="802714"/>
                </a:moveTo>
                <a:cubicBezTo>
                  <a:pt x="0" y="359387"/>
                  <a:pt x="793551" y="0"/>
                  <a:pt x="1772445" y="0"/>
                </a:cubicBezTo>
                <a:cubicBezTo>
                  <a:pt x="2751339" y="0"/>
                  <a:pt x="3544890" y="359387"/>
                  <a:pt x="3544890" y="802714"/>
                </a:cubicBezTo>
                <a:cubicBezTo>
                  <a:pt x="3544890" y="1246041"/>
                  <a:pt x="2751339" y="1605428"/>
                  <a:pt x="1772445" y="1605428"/>
                </a:cubicBezTo>
                <a:cubicBezTo>
                  <a:pt x="793551" y="1605428"/>
                  <a:pt x="0" y="1246041"/>
                  <a:pt x="0" y="80271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9617" tIns="265589" rIns="549617" bIns="265589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200" b="1" kern="1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es-ES" sz="2200" b="1" kern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sponsabilidad</a:t>
            </a:r>
            <a:r>
              <a:rPr lang="es-ES" sz="2200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200" b="1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 y ambiental</a:t>
            </a:r>
            <a:endParaRPr lang="es-ES" sz="2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Forma libre 27"/>
          <p:cNvSpPr/>
          <p:nvPr/>
        </p:nvSpPr>
        <p:spPr>
          <a:xfrm>
            <a:off x="5017922" y="2705136"/>
            <a:ext cx="2238589" cy="1805678"/>
          </a:xfrm>
          <a:custGeom>
            <a:avLst/>
            <a:gdLst>
              <a:gd name="connsiteX0" fmla="*/ 0 w 2238589"/>
              <a:gd name="connsiteY0" fmla="*/ 902839 h 1805678"/>
              <a:gd name="connsiteX1" fmla="*/ 1119295 w 2238589"/>
              <a:gd name="connsiteY1" fmla="*/ 0 h 1805678"/>
              <a:gd name="connsiteX2" fmla="*/ 2238590 w 2238589"/>
              <a:gd name="connsiteY2" fmla="*/ 902839 h 1805678"/>
              <a:gd name="connsiteX3" fmla="*/ 1119295 w 2238589"/>
              <a:gd name="connsiteY3" fmla="*/ 1805678 h 1805678"/>
              <a:gd name="connsiteX4" fmla="*/ 0 w 2238589"/>
              <a:gd name="connsiteY4" fmla="*/ 902839 h 1805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8589" h="1805678">
                <a:moveTo>
                  <a:pt x="0" y="902839"/>
                </a:moveTo>
                <a:cubicBezTo>
                  <a:pt x="0" y="404215"/>
                  <a:pt x="501125" y="0"/>
                  <a:pt x="1119295" y="0"/>
                </a:cubicBezTo>
                <a:cubicBezTo>
                  <a:pt x="1737465" y="0"/>
                  <a:pt x="2238590" y="404215"/>
                  <a:pt x="2238590" y="902839"/>
                </a:cubicBezTo>
                <a:cubicBezTo>
                  <a:pt x="2238590" y="1401463"/>
                  <a:pt x="1737465" y="1805678"/>
                  <a:pt x="1119295" y="1805678"/>
                </a:cubicBezTo>
                <a:cubicBezTo>
                  <a:pt x="501125" y="1805678"/>
                  <a:pt x="0" y="1401463"/>
                  <a:pt x="0" y="902839"/>
                </a:cubicBez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3234" tIns="289835" rIns="353234" bIns="289835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b="1" kern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PRINCIPIOS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RESCATV</a:t>
            </a:r>
            <a:endParaRPr lang="es-ES" sz="24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168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DC90291C-349B-3249-8796-210035049B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522"/>
            <a:ext cx="12192000" cy="6858000"/>
          </a:xfrm>
          <a:prstGeom prst="rect">
            <a:avLst/>
          </a:prstGeom>
        </p:spPr>
      </p:pic>
      <p:sp>
        <p:nvSpPr>
          <p:cNvPr id="4" name="Forma libre 3"/>
          <p:cNvSpPr/>
          <p:nvPr/>
        </p:nvSpPr>
        <p:spPr>
          <a:xfrm>
            <a:off x="5141961" y="763196"/>
            <a:ext cx="1918674" cy="689378"/>
          </a:xfrm>
          <a:custGeom>
            <a:avLst/>
            <a:gdLst>
              <a:gd name="connsiteX0" fmla="*/ 0 w 1918674"/>
              <a:gd name="connsiteY0" fmla="*/ 114899 h 689378"/>
              <a:gd name="connsiteX1" fmla="*/ 114899 w 1918674"/>
              <a:gd name="connsiteY1" fmla="*/ 0 h 689378"/>
              <a:gd name="connsiteX2" fmla="*/ 1803775 w 1918674"/>
              <a:gd name="connsiteY2" fmla="*/ 0 h 689378"/>
              <a:gd name="connsiteX3" fmla="*/ 1918674 w 1918674"/>
              <a:gd name="connsiteY3" fmla="*/ 114899 h 689378"/>
              <a:gd name="connsiteX4" fmla="*/ 1918674 w 1918674"/>
              <a:gd name="connsiteY4" fmla="*/ 574479 h 689378"/>
              <a:gd name="connsiteX5" fmla="*/ 1803775 w 1918674"/>
              <a:gd name="connsiteY5" fmla="*/ 689378 h 689378"/>
              <a:gd name="connsiteX6" fmla="*/ 114899 w 1918674"/>
              <a:gd name="connsiteY6" fmla="*/ 689378 h 689378"/>
              <a:gd name="connsiteX7" fmla="*/ 0 w 1918674"/>
              <a:gd name="connsiteY7" fmla="*/ 574479 h 689378"/>
              <a:gd name="connsiteX8" fmla="*/ 0 w 1918674"/>
              <a:gd name="connsiteY8" fmla="*/ 114899 h 689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18674" h="689378">
                <a:moveTo>
                  <a:pt x="0" y="114899"/>
                </a:moveTo>
                <a:cubicBezTo>
                  <a:pt x="0" y="51442"/>
                  <a:pt x="51442" y="0"/>
                  <a:pt x="114899" y="0"/>
                </a:cubicBezTo>
                <a:lnTo>
                  <a:pt x="1803775" y="0"/>
                </a:lnTo>
                <a:cubicBezTo>
                  <a:pt x="1867232" y="0"/>
                  <a:pt x="1918674" y="51442"/>
                  <a:pt x="1918674" y="114899"/>
                </a:cubicBezTo>
                <a:lnTo>
                  <a:pt x="1918674" y="574479"/>
                </a:lnTo>
                <a:cubicBezTo>
                  <a:pt x="1918674" y="637936"/>
                  <a:pt x="1867232" y="689378"/>
                  <a:pt x="1803775" y="689378"/>
                </a:cubicBezTo>
                <a:lnTo>
                  <a:pt x="114899" y="689378"/>
                </a:lnTo>
                <a:cubicBezTo>
                  <a:pt x="51442" y="689378"/>
                  <a:pt x="0" y="637936"/>
                  <a:pt x="0" y="574479"/>
                </a:cubicBezTo>
                <a:lnTo>
                  <a:pt x="0" y="114899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9853" tIns="109853" rIns="109853" bIns="109853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b="1" kern="1200" dirty="0" smtClean="0">
                <a:solidFill>
                  <a:srgbClr val="FF0000"/>
                </a:solidFill>
              </a:rPr>
              <a:t>Ho</a:t>
            </a:r>
            <a:r>
              <a:rPr lang="es-ES" sz="2000" b="1" kern="1200" dirty="0" smtClean="0">
                <a:solidFill>
                  <a:schemeClr val="tx1"/>
                </a:solidFill>
              </a:rPr>
              <a:t>nestidad</a:t>
            </a:r>
            <a:endParaRPr lang="es-CO" sz="2000" b="1" kern="1200" dirty="0">
              <a:solidFill>
                <a:schemeClr val="tx1"/>
              </a:solidFill>
            </a:endParaRPr>
          </a:p>
        </p:txBody>
      </p:sp>
      <p:sp>
        <p:nvSpPr>
          <p:cNvPr id="8" name="Forma libre 7"/>
          <p:cNvSpPr/>
          <p:nvPr/>
        </p:nvSpPr>
        <p:spPr>
          <a:xfrm>
            <a:off x="3758259" y="1153934"/>
            <a:ext cx="4810490" cy="481049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311419" y="177229"/>
                </a:moveTo>
                <a:arcTo wR="2405245" hR="2405245" stAng="17527949" swAng="1376060"/>
              </a:path>
            </a:pathLst>
          </a:custGeom>
          <a:noFill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orma libre 8"/>
          <p:cNvSpPr/>
          <p:nvPr/>
        </p:nvSpPr>
        <p:spPr>
          <a:xfrm>
            <a:off x="7291164" y="1867318"/>
            <a:ext cx="1719856" cy="745302"/>
          </a:xfrm>
          <a:custGeom>
            <a:avLst/>
            <a:gdLst>
              <a:gd name="connsiteX0" fmla="*/ 0 w 1719856"/>
              <a:gd name="connsiteY0" fmla="*/ 124219 h 745302"/>
              <a:gd name="connsiteX1" fmla="*/ 124219 w 1719856"/>
              <a:gd name="connsiteY1" fmla="*/ 0 h 745302"/>
              <a:gd name="connsiteX2" fmla="*/ 1595637 w 1719856"/>
              <a:gd name="connsiteY2" fmla="*/ 0 h 745302"/>
              <a:gd name="connsiteX3" fmla="*/ 1719856 w 1719856"/>
              <a:gd name="connsiteY3" fmla="*/ 124219 h 745302"/>
              <a:gd name="connsiteX4" fmla="*/ 1719856 w 1719856"/>
              <a:gd name="connsiteY4" fmla="*/ 621083 h 745302"/>
              <a:gd name="connsiteX5" fmla="*/ 1595637 w 1719856"/>
              <a:gd name="connsiteY5" fmla="*/ 745302 h 745302"/>
              <a:gd name="connsiteX6" fmla="*/ 124219 w 1719856"/>
              <a:gd name="connsiteY6" fmla="*/ 745302 h 745302"/>
              <a:gd name="connsiteX7" fmla="*/ 0 w 1719856"/>
              <a:gd name="connsiteY7" fmla="*/ 621083 h 745302"/>
              <a:gd name="connsiteX8" fmla="*/ 0 w 1719856"/>
              <a:gd name="connsiteY8" fmla="*/ 124219 h 74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9856" h="745302">
                <a:moveTo>
                  <a:pt x="0" y="124219"/>
                </a:moveTo>
                <a:cubicBezTo>
                  <a:pt x="0" y="55615"/>
                  <a:pt x="55615" y="0"/>
                  <a:pt x="124219" y="0"/>
                </a:cubicBezTo>
                <a:lnTo>
                  <a:pt x="1595637" y="0"/>
                </a:lnTo>
                <a:cubicBezTo>
                  <a:pt x="1664241" y="0"/>
                  <a:pt x="1719856" y="55615"/>
                  <a:pt x="1719856" y="124219"/>
                </a:cubicBezTo>
                <a:lnTo>
                  <a:pt x="1719856" y="621083"/>
                </a:lnTo>
                <a:cubicBezTo>
                  <a:pt x="1719856" y="689687"/>
                  <a:pt x="1664241" y="745302"/>
                  <a:pt x="1595637" y="745302"/>
                </a:cubicBezTo>
                <a:lnTo>
                  <a:pt x="124219" y="745302"/>
                </a:lnTo>
                <a:cubicBezTo>
                  <a:pt x="55615" y="745302"/>
                  <a:pt x="0" y="689687"/>
                  <a:pt x="0" y="621083"/>
                </a:cubicBezTo>
                <a:lnTo>
                  <a:pt x="0" y="124219"/>
                </a:lnTo>
                <a:close/>
              </a:path>
            </a:pathLst>
          </a:custGeom>
          <a:solidFill>
            <a:srgbClr val="FCD4F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583" tIns="112583" rIns="112583" bIns="112583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b="1" kern="1200" dirty="0" smtClean="0">
                <a:solidFill>
                  <a:srgbClr val="FF0000"/>
                </a:solidFill>
              </a:rPr>
              <a:t>Re</a:t>
            </a:r>
            <a:r>
              <a:rPr lang="es-ES" sz="2000" b="1" kern="1200" dirty="0" smtClean="0">
                <a:solidFill>
                  <a:schemeClr val="tx1"/>
                </a:solidFill>
              </a:rPr>
              <a:t>speto</a:t>
            </a:r>
            <a:endParaRPr lang="es-CO" sz="2000" b="1" kern="1200" dirty="0">
              <a:solidFill>
                <a:schemeClr val="tx1"/>
              </a:solidFill>
            </a:endParaRPr>
          </a:p>
        </p:txBody>
      </p:sp>
      <p:sp>
        <p:nvSpPr>
          <p:cNvPr id="10" name="Forma libre 9"/>
          <p:cNvSpPr/>
          <p:nvPr/>
        </p:nvSpPr>
        <p:spPr>
          <a:xfrm>
            <a:off x="3690276" y="1081810"/>
            <a:ext cx="4810490" cy="481049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649848" y="1540978"/>
                </a:moveTo>
                <a:arcTo wR="2405245" hR="2405245" stAng="20336472" swAng="1541166"/>
              </a:path>
            </a:pathLst>
          </a:custGeom>
          <a:noFill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Forma libre 10"/>
          <p:cNvSpPr/>
          <p:nvPr/>
        </p:nvSpPr>
        <p:spPr>
          <a:xfrm>
            <a:off x="7558933" y="3691963"/>
            <a:ext cx="1752636" cy="747604"/>
          </a:xfrm>
          <a:custGeom>
            <a:avLst/>
            <a:gdLst>
              <a:gd name="connsiteX0" fmla="*/ 0 w 1752636"/>
              <a:gd name="connsiteY0" fmla="*/ 124603 h 747604"/>
              <a:gd name="connsiteX1" fmla="*/ 124603 w 1752636"/>
              <a:gd name="connsiteY1" fmla="*/ 0 h 747604"/>
              <a:gd name="connsiteX2" fmla="*/ 1628033 w 1752636"/>
              <a:gd name="connsiteY2" fmla="*/ 0 h 747604"/>
              <a:gd name="connsiteX3" fmla="*/ 1752636 w 1752636"/>
              <a:gd name="connsiteY3" fmla="*/ 124603 h 747604"/>
              <a:gd name="connsiteX4" fmla="*/ 1752636 w 1752636"/>
              <a:gd name="connsiteY4" fmla="*/ 623001 h 747604"/>
              <a:gd name="connsiteX5" fmla="*/ 1628033 w 1752636"/>
              <a:gd name="connsiteY5" fmla="*/ 747604 h 747604"/>
              <a:gd name="connsiteX6" fmla="*/ 124603 w 1752636"/>
              <a:gd name="connsiteY6" fmla="*/ 747604 h 747604"/>
              <a:gd name="connsiteX7" fmla="*/ 0 w 1752636"/>
              <a:gd name="connsiteY7" fmla="*/ 623001 h 747604"/>
              <a:gd name="connsiteX8" fmla="*/ 0 w 1752636"/>
              <a:gd name="connsiteY8" fmla="*/ 124603 h 747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36" h="747604">
                <a:moveTo>
                  <a:pt x="0" y="124603"/>
                </a:moveTo>
                <a:cubicBezTo>
                  <a:pt x="0" y="55787"/>
                  <a:pt x="55787" y="0"/>
                  <a:pt x="124603" y="0"/>
                </a:cubicBezTo>
                <a:lnTo>
                  <a:pt x="1628033" y="0"/>
                </a:lnTo>
                <a:cubicBezTo>
                  <a:pt x="1696849" y="0"/>
                  <a:pt x="1752636" y="55787"/>
                  <a:pt x="1752636" y="124603"/>
                </a:cubicBezTo>
                <a:lnTo>
                  <a:pt x="1752636" y="623001"/>
                </a:lnTo>
                <a:cubicBezTo>
                  <a:pt x="1752636" y="691817"/>
                  <a:pt x="1696849" y="747604"/>
                  <a:pt x="1628033" y="747604"/>
                </a:cubicBezTo>
                <a:lnTo>
                  <a:pt x="124603" y="747604"/>
                </a:lnTo>
                <a:cubicBezTo>
                  <a:pt x="55787" y="747604"/>
                  <a:pt x="0" y="691817"/>
                  <a:pt x="0" y="623001"/>
                </a:cubicBezTo>
                <a:lnTo>
                  <a:pt x="0" y="124603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695" tIns="112695" rIns="112695" bIns="112695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b="1" kern="1200" dirty="0" smtClean="0">
                <a:solidFill>
                  <a:srgbClr val="FF0000"/>
                </a:solidFill>
              </a:rPr>
              <a:t>Com</a:t>
            </a:r>
            <a:r>
              <a:rPr lang="es-ES" sz="2000" b="1" kern="1200" dirty="0" smtClean="0">
                <a:solidFill>
                  <a:schemeClr val="tx1"/>
                </a:solidFill>
              </a:rPr>
              <a:t>promiso</a:t>
            </a:r>
            <a:endParaRPr lang="es-CO" sz="1800" b="1" kern="1200" dirty="0">
              <a:solidFill>
                <a:schemeClr val="tx1"/>
              </a:solidFill>
            </a:endParaRPr>
          </a:p>
        </p:txBody>
      </p:sp>
      <p:sp>
        <p:nvSpPr>
          <p:cNvPr id="12" name="Forma libre 11"/>
          <p:cNvSpPr/>
          <p:nvPr/>
        </p:nvSpPr>
        <p:spPr>
          <a:xfrm>
            <a:off x="3556660" y="1541432"/>
            <a:ext cx="4810490" cy="481049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757558" y="2907064"/>
                </a:moveTo>
                <a:arcTo wR="2405245" hR="2405245" stAng="722544" swAng="1286169"/>
              </a:path>
            </a:pathLst>
          </a:custGeom>
          <a:noFill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Forma libre 12"/>
          <p:cNvSpPr/>
          <p:nvPr/>
        </p:nvSpPr>
        <p:spPr>
          <a:xfrm>
            <a:off x="6818004" y="5281071"/>
            <a:ext cx="1502936" cy="693672"/>
          </a:xfrm>
          <a:custGeom>
            <a:avLst/>
            <a:gdLst>
              <a:gd name="connsiteX0" fmla="*/ 0 w 1502936"/>
              <a:gd name="connsiteY0" fmla="*/ 115614 h 693672"/>
              <a:gd name="connsiteX1" fmla="*/ 115614 w 1502936"/>
              <a:gd name="connsiteY1" fmla="*/ 0 h 693672"/>
              <a:gd name="connsiteX2" fmla="*/ 1387322 w 1502936"/>
              <a:gd name="connsiteY2" fmla="*/ 0 h 693672"/>
              <a:gd name="connsiteX3" fmla="*/ 1502936 w 1502936"/>
              <a:gd name="connsiteY3" fmla="*/ 115614 h 693672"/>
              <a:gd name="connsiteX4" fmla="*/ 1502936 w 1502936"/>
              <a:gd name="connsiteY4" fmla="*/ 578058 h 693672"/>
              <a:gd name="connsiteX5" fmla="*/ 1387322 w 1502936"/>
              <a:gd name="connsiteY5" fmla="*/ 693672 h 693672"/>
              <a:gd name="connsiteX6" fmla="*/ 115614 w 1502936"/>
              <a:gd name="connsiteY6" fmla="*/ 693672 h 693672"/>
              <a:gd name="connsiteX7" fmla="*/ 0 w 1502936"/>
              <a:gd name="connsiteY7" fmla="*/ 578058 h 693672"/>
              <a:gd name="connsiteX8" fmla="*/ 0 w 1502936"/>
              <a:gd name="connsiteY8" fmla="*/ 115614 h 693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2936" h="693672">
                <a:moveTo>
                  <a:pt x="0" y="115614"/>
                </a:moveTo>
                <a:cubicBezTo>
                  <a:pt x="0" y="51762"/>
                  <a:pt x="51762" y="0"/>
                  <a:pt x="115614" y="0"/>
                </a:cubicBezTo>
                <a:lnTo>
                  <a:pt x="1387322" y="0"/>
                </a:lnTo>
                <a:cubicBezTo>
                  <a:pt x="1451174" y="0"/>
                  <a:pt x="1502936" y="51762"/>
                  <a:pt x="1502936" y="115614"/>
                </a:cubicBezTo>
                <a:lnTo>
                  <a:pt x="1502936" y="578058"/>
                </a:lnTo>
                <a:cubicBezTo>
                  <a:pt x="1502936" y="641910"/>
                  <a:pt x="1451174" y="693672"/>
                  <a:pt x="1387322" y="693672"/>
                </a:cubicBezTo>
                <a:lnTo>
                  <a:pt x="115614" y="693672"/>
                </a:lnTo>
                <a:cubicBezTo>
                  <a:pt x="51762" y="693672"/>
                  <a:pt x="0" y="641910"/>
                  <a:pt x="0" y="578058"/>
                </a:cubicBezTo>
                <a:lnTo>
                  <a:pt x="0" y="11561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062" tIns="110062" rIns="110062" bIns="110062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b="1" kern="1200" dirty="0" smtClean="0">
                <a:solidFill>
                  <a:srgbClr val="FF0000"/>
                </a:solidFill>
              </a:rPr>
              <a:t>Justicia</a:t>
            </a:r>
            <a:endParaRPr lang="es-CO" sz="2000" b="1" kern="1200" dirty="0">
              <a:solidFill>
                <a:srgbClr val="FF0000"/>
              </a:solidFill>
            </a:endParaRPr>
          </a:p>
        </p:txBody>
      </p:sp>
      <p:sp>
        <p:nvSpPr>
          <p:cNvPr id="14" name="Forma libre 13"/>
          <p:cNvSpPr/>
          <p:nvPr/>
        </p:nvSpPr>
        <p:spPr>
          <a:xfrm>
            <a:off x="3742569" y="1283278"/>
            <a:ext cx="4810490" cy="481049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137002" y="4696474"/>
                </a:moveTo>
                <a:arcTo wR="2405245" hR="2405245" stAng="4337274" swAng="2329232"/>
              </a:path>
            </a:pathLst>
          </a:custGeom>
          <a:noFill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Forma libre 15"/>
          <p:cNvSpPr/>
          <p:nvPr/>
        </p:nvSpPr>
        <p:spPr>
          <a:xfrm>
            <a:off x="3892851" y="5313844"/>
            <a:ext cx="1495915" cy="614518"/>
          </a:xfrm>
          <a:custGeom>
            <a:avLst/>
            <a:gdLst>
              <a:gd name="connsiteX0" fmla="*/ 0 w 1495915"/>
              <a:gd name="connsiteY0" fmla="*/ 102422 h 614518"/>
              <a:gd name="connsiteX1" fmla="*/ 102422 w 1495915"/>
              <a:gd name="connsiteY1" fmla="*/ 0 h 614518"/>
              <a:gd name="connsiteX2" fmla="*/ 1393493 w 1495915"/>
              <a:gd name="connsiteY2" fmla="*/ 0 h 614518"/>
              <a:gd name="connsiteX3" fmla="*/ 1495915 w 1495915"/>
              <a:gd name="connsiteY3" fmla="*/ 102422 h 614518"/>
              <a:gd name="connsiteX4" fmla="*/ 1495915 w 1495915"/>
              <a:gd name="connsiteY4" fmla="*/ 512096 h 614518"/>
              <a:gd name="connsiteX5" fmla="*/ 1393493 w 1495915"/>
              <a:gd name="connsiteY5" fmla="*/ 614518 h 614518"/>
              <a:gd name="connsiteX6" fmla="*/ 102422 w 1495915"/>
              <a:gd name="connsiteY6" fmla="*/ 614518 h 614518"/>
              <a:gd name="connsiteX7" fmla="*/ 0 w 1495915"/>
              <a:gd name="connsiteY7" fmla="*/ 512096 h 614518"/>
              <a:gd name="connsiteX8" fmla="*/ 0 w 1495915"/>
              <a:gd name="connsiteY8" fmla="*/ 102422 h 614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5915" h="614518">
                <a:moveTo>
                  <a:pt x="0" y="102422"/>
                </a:moveTo>
                <a:cubicBezTo>
                  <a:pt x="0" y="45856"/>
                  <a:pt x="45856" y="0"/>
                  <a:pt x="102422" y="0"/>
                </a:cubicBezTo>
                <a:lnTo>
                  <a:pt x="1393493" y="0"/>
                </a:lnTo>
                <a:cubicBezTo>
                  <a:pt x="1450059" y="0"/>
                  <a:pt x="1495915" y="45856"/>
                  <a:pt x="1495915" y="102422"/>
                </a:cubicBezTo>
                <a:lnTo>
                  <a:pt x="1495915" y="512096"/>
                </a:lnTo>
                <a:cubicBezTo>
                  <a:pt x="1495915" y="568662"/>
                  <a:pt x="1450059" y="614518"/>
                  <a:pt x="1393493" y="614518"/>
                </a:cubicBezTo>
                <a:lnTo>
                  <a:pt x="102422" y="614518"/>
                </a:lnTo>
                <a:cubicBezTo>
                  <a:pt x="45856" y="614518"/>
                  <a:pt x="0" y="568662"/>
                  <a:pt x="0" y="512096"/>
                </a:cubicBezTo>
                <a:lnTo>
                  <a:pt x="0" y="10242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6198" tIns="106198" rIns="106198" bIns="106198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b="1" kern="1200" dirty="0" smtClean="0">
                <a:solidFill>
                  <a:srgbClr val="FF0000"/>
                </a:solidFill>
              </a:rPr>
              <a:t>D</a:t>
            </a:r>
            <a:r>
              <a:rPr lang="es-ES" sz="2000" b="1" kern="1200" dirty="0" smtClean="0">
                <a:solidFill>
                  <a:schemeClr val="tx1"/>
                </a:solidFill>
              </a:rPr>
              <a:t>iligencia</a:t>
            </a:r>
            <a:endParaRPr lang="es-CO" sz="2000" b="1" kern="1200" dirty="0">
              <a:solidFill>
                <a:schemeClr val="tx1"/>
              </a:solidFill>
            </a:endParaRPr>
          </a:p>
        </p:txBody>
      </p:sp>
      <p:sp>
        <p:nvSpPr>
          <p:cNvPr id="17" name="Forma libre 16"/>
          <p:cNvSpPr/>
          <p:nvPr/>
        </p:nvSpPr>
        <p:spPr>
          <a:xfrm>
            <a:off x="3770740" y="1448018"/>
            <a:ext cx="4810490" cy="481049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87210" y="3856571"/>
                </a:moveTo>
                <a:arcTo wR="2405245" hR="2405245" stAng="8573170" swAng="1301184"/>
              </a:path>
            </a:pathLst>
          </a:custGeom>
          <a:noFill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Forma libre 17"/>
          <p:cNvSpPr/>
          <p:nvPr/>
        </p:nvSpPr>
        <p:spPr>
          <a:xfrm>
            <a:off x="2746368" y="3612490"/>
            <a:ext cx="1928329" cy="871708"/>
          </a:xfrm>
          <a:custGeom>
            <a:avLst/>
            <a:gdLst>
              <a:gd name="connsiteX0" fmla="*/ 0 w 1928329"/>
              <a:gd name="connsiteY0" fmla="*/ 145288 h 871708"/>
              <a:gd name="connsiteX1" fmla="*/ 145288 w 1928329"/>
              <a:gd name="connsiteY1" fmla="*/ 0 h 871708"/>
              <a:gd name="connsiteX2" fmla="*/ 1783041 w 1928329"/>
              <a:gd name="connsiteY2" fmla="*/ 0 h 871708"/>
              <a:gd name="connsiteX3" fmla="*/ 1928329 w 1928329"/>
              <a:gd name="connsiteY3" fmla="*/ 145288 h 871708"/>
              <a:gd name="connsiteX4" fmla="*/ 1928329 w 1928329"/>
              <a:gd name="connsiteY4" fmla="*/ 726420 h 871708"/>
              <a:gd name="connsiteX5" fmla="*/ 1783041 w 1928329"/>
              <a:gd name="connsiteY5" fmla="*/ 871708 h 871708"/>
              <a:gd name="connsiteX6" fmla="*/ 145288 w 1928329"/>
              <a:gd name="connsiteY6" fmla="*/ 871708 h 871708"/>
              <a:gd name="connsiteX7" fmla="*/ 0 w 1928329"/>
              <a:gd name="connsiteY7" fmla="*/ 726420 h 871708"/>
              <a:gd name="connsiteX8" fmla="*/ 0 w 1928329"/>
              <a:gd name="connsiteY8" fmla="*/ 145288 h 871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8329" h="871708">
                <a:moveTo>
                  <a:pt x="0" y="145288"/>
                </a:moveTo>
                <a:cubicBezTo>
                  <a:pt x="0" y="65048"/>
                  <a:pt x="65048" y="0"/>
                  <a:pt x="145288" y="0"/>
                </a:cubicBezTo>
                <a:lnTo>
                  <a:pt x="1783041" y="0"/>
                </a:lnTo>
                <a:cubicBezTo>
                  <a:pt x="1863281" y="0"/>
                  <a:pt x="1928329" y="65048"/>
                  <a:pt x="1928329" y="145288"/>
                </a:cubicBezTo>
                <a:lnTo>
                  <a:pt x="1928329" y="726420"/>
                </a:lnTo>
                <a:cubicBezTo>
                  <a:pt x="1928329" y="806660"/>
                  <a:pt x="1863281" y="871708"/>
                  <a:pt x="1783041" y="871708"/>
                </a:cubicBezTo>
                <a:lnTo>
                  <a:pt x="145288" y="871708"/>
                </a:lnTo>
                <a:cubicBezTo>
                  <a:pt x="65048" y="871708"/>
                  <a:pt x="0" y="806660"/>
                  <a:pt x="0" y="726420"/>
                </a:cubicBezTo>
                <a:lnTo>
                  <a:pt x="0" y="145288"/>
                </a:lnTo>
                <a:close/>
              </a:path>
            </a:pathLst>
          </a:custGeom>
          <a:solidFill>
            <a:srgbClr val="D7C4E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753" tIns="118753" rIns="118753" bIns="118753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000" b="1" kern="1200" dirty="0" smtClean="0">
                <a:solidFill>
                  <a:srgbClr val="FF0000"/>
                </a:solidFill>
              </a:rPr>
              <a:t>E</a:t>
            </a:r>
            <a:r>
              <a:rPr lang="es-ES" sz="1800" b="1" kern="1200" dirty="0" smtClean="0">
                <a:solidFill>
                  <a:schemeClr val="tx1"/>
                </a:solidFill>
              </a:rPr>
              <a:t>spíritu investigativo e innovación </a:t>
            </a:r>
            <a:endParaRPr lang="es-CO" sz="1600" b="1" kern="1200" dirty="0">
              <a:solidFill>
                <a:schemeClr val="tx1"/>
              </a:solidFill>
            </a:endParaRPr>
          </a:p>
        </p:txBody>
      </p:sp>
      <p:sp>
        <p:nvSpPr>
          <p:cNvPr id="19" name="Forma libre 18"/>
          <p:cNvSpPr/>
          <p:nvPr/>
        </p:nvSpPr>
        <p:spPr>
          <a:xfrm>
            <a:off x="3652270" y="1200090"/>
            <a:ext cx="4810490" cy="481049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" y="2401717"/>
                </a:moveTo>
                <a:arcTo wR="2405245" hR="2405245" stAng="10805042" swAng="1509244"/>
              </a:path>
            </a:pathLst>
          </a:custGeom>
          <a:noFill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Forma libre 19"/>
          <p:cNvSpPr/>
          <p:nvPr/>
        </p:nvSpPr>
        <p:spPr>
          <a:xfrm>
            <a:off x="3173603" y="1857555"/>
            <a:ext cx="1811122" cy="712574"/>
          </a:xfrm>
          <a:custGeom>
            <a:avLst/>
            <a:gdLst>
              <a:gd name="connsiteX0" fmla="*/ 0 w 1811122"/>
              <a:gd name="connsiteY0" fmla="*/ 118765 h 712574"/>
              <a:gd name="connsiteX1" fmla="*/ 118765 w 1811122"/>
              <a:gd name="connsiteY1" fmla="*/ 0 h 712574"/>
              <a:gd name="connsiteX2" fmla="*/ 1692357 w 1811122"/>
              <a:gd name="connsiteY2" fmla="*/ 0 h 712574"/>
              <a:gd name="connsiteX3" fmla="*/ 1811122 w 1811122"/>
              <a:gd name="connsiteY3" fmla="*/ 118765 h 712574"/>
              <a:gd name="connsiteX4" fmla="*/ 1811122 w 1811122"/>
              <a:gd name="connsiteY4" fmla="*/ 593809 h 712574"/>
              <a:gd name="connsiteX5" fmla="*/ 1692357 w 1811122"/>
              <a:gd name="connsiteY5" fmla="*/ 712574 h 712574"/>
              <a:gd name="connsiteX6" fmla="*/ 118765 w 1811122"/>
              <a:gd name="connsiteY6" fmla="*/ 712574 h 712574"/>
              <a:gd name="connsiteX7" fmla="*/ 0 w 1811122"/>
              <a:gd name="connsiteY7" fmla="*/ 593809 h 712574"/>
              <a:gd name="connsiteX8" fmla="*/ 0 w 1811122"/>
              <a:gd name="connsiteY8" fmla="*/ 118765 h 71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1122" h="712574">
                <a:moveTo>
                  <a:pt x="0" y="118765"/>
                </a:moveTo>
                <a:cubicBezTo>
                  <a:pt x="0" y="53173"/>
                  <a:pt x="53173" y="0"/>
                  <a:pt x="118765" y="0"/>
                </a:cubicBezTo>
                <a:lnTo>
                  <a:pt x="1692357" y="0"/>
                </a:lnTo>
                <a:cubicBezTo>
                  <a:pt x="1757949" y="0"/>
                  <a:pt x="1811122" y="53173"/>
                  <a:pt x="1811122" y="118765"/>
                </a:cubicBezTo>
                <a:lnTo>
                  <a:pt x="1811122" y="593809"/>
                </a:lnTo>
                <a:cubicBezTo>
                  <a:pt x="1811122" y="659401"/>
                  <a:pt x="1757949" y="712574"/>
                  <a:pt x="1692357" y="712574"/>
                </a:cubicBezTo>
                <a:lnTo>
                  <a:pt x="118765" y="712574"/>
                </a:lnTo>
                <a:cubicBezTo>
                  <a:pt x="53173" y="712574"/>
                  <a:pt x="0" y="659401"/>
                  <a:pt x="0" y="593809"/>
                </a:cubicBezTo>
                <a:lnTo>
                  <a:pt x="0" y="11876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6225" tIns="126225" rIns="126225" bIns="12622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400" b="1" kern="1200" dirty="0" smtClean="0">
                <a:solidFill>
                  <a:srgbClr val="FF0000"/>
                </a:solidFill>
              </a:rPr>
              <a:t>L</a:t>
            </a:r>
            <a:r>
              <a:rPr lang="es-ES" sz="1800" b="1" kern="1200" dirty="0" smtClean="0">
                <a:solidFill>
                  <a:srgbClr val="FF0000"/>
                </a:solidFill>
              </a:rPr>
              <a:t>i</a:t>
            </a:r>
            <a:r>
              <a:rPr lang="es-ES" sz="1800" b="1" kern="1200" dirty="0" smtClean="0">
                <a:solidFill>
                  <a:schemeClr val="tx1"/>
                </a:solidFill>
              </a:rPr>
              <a:t>derazgo y competitividad</a:t>
            </a:r>
            <a:endParaRPr lang="es-CO" sz="1800" b="1" kern="1200" dirty="0">
              <a:solidFill>
                <a:schemeClr val="tx1"/>
              </a:solidFill>
            </a:endParaRPr>
          </a:p>
        </p:txBody>
      </p:sp>
      <p:sp>
        <p:nvSpPr>
          <p:cNvPr id="21" name="Forma libre 20"/>
          <p:cNvSpPr/>
          <p:nvPr/>
        </p:nvSpPr>
        <p:spPr>
          <a:xfrm>
            <a:off x="3744387" y="1066385"/>
            <a:ext cx="4810490" cy="481049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628471" y="784047"/>
                </a:moveTo>
                <a:arcTo wR="2405245" hR="2405245" stAng="13342713" swAng="1357443"/>
              </a:path>
            </a:pathLst>
          </a:custGeom>
          <a:noFill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Rectángulo redondeado 14"/>
          <p:cNvSpPr/>
          <p:nvPr/>
        </p:nvSpPr>
        <p:spPr>
          <a:xfrm>
            <a:off x="4937760" y="2846439"/>
            <a:ext cx="2438400" cy="1371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</a:rPr>
              <a:t>VALORES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2746368" y="764816"/>
            <a:ext cx="6565201" cy="5588726"/>
            <a:chOff x="6507320" y="1021350"/>
            <a:chExt cx="6565201" cy="5588726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</p:grpSpPr>
        <p:sp>
          <p:nvSpPr>
            <p:cNvPr id="23" name="Forma libre 22"/>
            <p:cNvSpPr/>
            <p:nvPr/>
          </p:nvSpPr>
          <p:spPr>
            <a:xfrm>
              <a:off x="8902913" y="1021350"/>
              <a:ext cx="1918674" cy="689378"/>
            </a:xfrm>
            <a:custGeom>
              <a:avLst/>
              <a:gdLst>
                <a:gd name="connsiteX0" fmla="*/ 0 w 1918674"/>
                <a:gd name="connsiteY0" fmla="*/ 114899 h 689378"/>
                <a:gd name="connsiteX1" fmla="*/ 114899 w 1918674"/>
                <a:gd name="connsiteY1" fmla="*/ 0 h 689378"/>
                <a:gd name="connsiteX2" fmla="*/ 1803775 w 1918674"/>
                <a:gd name="connsiteY2" fmla="*/ 0 h 689378"/>
                <a:gd name="connsiteX3" fmla="*/ 1918674 w 1918674"/>
                <a:gd name="connsiteY3" fmla="*/ 114899 h 689378"/>
                <a:gd name="connsiteX4" fmla="*/ 1918674 w 1918674"/>
                <a:gd name="connsiteY4" fmla="*/ 574479 h 689378"/>
                <a:gd name="connsiteX5" fmla="*/ 1803775 w 1918674"/>
                <a:gd name="connsiteY5" fmla="*/ 689378 h 689378"/>
                <a:gd name="connsiteX6" fmla="*/ 114899 w 1918674"/>
                <a:gd name="connsiteY6" fmla="*/ 689378 h 689378"/>
                <a:gd name="connsiteX7" fmla="*/ 0 w 1918674"/>
                <a:gd name="connsiteY7" fmla="*/ 574479 h 689378"/>
                <a:gd name="connsiteX8" fmla="*/ 0 w 1918674"/>
                <a:gd name="connsiteY8" fmla="*/ 114899 h 68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8674" h="689378">
                  <a:moveTo>
                    <a:pt x="0" y="114899"/>
                  </a:moveTo>
                  <a:cubicBezTo>
                    <a:pt x="0" y="51442"/>
                    <a:pt x="51442" y="0"/>
                    <a:pt x="114899" y="0"/>
                  </a:cubicBezTo>
                  <a:lnTo>
                    <a:pt x="1803775" y="0"/>
                  </a:lnTo>
                  <a:cubicBezTo>
                    <a:pt x="1867232" y="0"/>
                    <a:pt x="1918674" y="51442"/>
                    <a:pt x="1918674" y="114899"/>
                  </a:cubicBezTo>
                  <a:lnTo>
                    <a:pt x="1918674" y="574479"/>
                  </a:lnTo>
                  <a:cubicBezTo>
                    <a:pt x="1918674" y="637936"/>
                    <a:pt x="1867232" y="689378"/>
                    <a:pt x="1803775" y="689378"/>
                  </a:cubicBezTo>
                  <a:lnTo>
                    <a:pt x="114899" y="689378"/>
                  </a:lnTo>
                  <a:cubicBezTo>
                    <a:pt x="51442" y="689378"/>
                    <a:pt x="0" y="637936"/>
                    <a:pt x="0" y="574479"/>
                  </a:cubicBezTo>
                  <a:lnTo>
                    <a:pt x="0" y="114899"/>
                  </a:lnTo>
                  <a:close/>
                </a:path>
              </a:pathLst>
            </a:cu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9853" tIns="109853" rIns="109853" bIns="109853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>
                  <a:solidFill>
                    <a:srgbClr val="FF0000"/>
                  </a:solidFill>
                </a:rPr>
                <a:t>Ho</a:t>
              </a:r>
              <a:r>
                <a:rPr lang="es-ES" sz="2000" b="1" kern="1200" dirty="0" smtClean="0">
                  <a:solidFill>
                    <a:schemeClr val="tx1"/>
                  </a:solidFill>
                </a:rPr>
                <a:t>nestidad</a:t>
              </a:r>
              <a:endParaRPr lang="es-CO" sz="20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24" name="Forma libre 23"/>
            <p:cNvSpPr/>
            <p:nvPr/>
          </p:nvSpPr>
          <p:spPr>
            <a:xfrm>
              <a:off x="7519211" y="1412088"/>
              <a:ext cx="4810490" cy="481049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311419" y="177229"/>
                  </a:moveTo>
                  <a:arcTo wR="2405245" hR="2405245" stAng="17527949" swAng="1376060"/>
                </a:path>
              </a:pathLst>
            </a:custGeom>
            <a:noFill/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Forma libre 24"/>
            <p:cNvSpPr/>
            <p:nvPr/>
          </p:nvSpPr>
          <p:spPr>
            <a:xfrm>
              <a:off x="11052116" y="2125472"/>
              <a:ext cx="1719856" cy="745302"/>
            </a:xfrm>
            <a:custGeom>
              <a:avLst/>
              <a:gdLst>
                <a:gd name="connsiteX0" fmla="*/ 0 w 1719856"/>
                <a:gd name="connsiteY0" fmla="*/ 124219 h 745302"/>
                <a:gd name="connsiteX1" fmla="*/ 124219 w 1719856"/>
                <a:gd name="connsiteY1" fmla="*/ 0 h 745302"/>
                <a:gd name="connsiteX2" fmla="*/ 1595637 w 1719856"/>
                <a:gd name="connsiteY2" fmla="*/ 0 h 745302"/>
                <a:gd name="connsiteX3" fmla="*/ 1719856 w 1719856"/>
                <a:gd name="connsiteY3" fmla="*/ 124219 h 745302"/>
                <a:gd name="connsiteX4" fmla="*/ 1719856 w 1719856"/>
                <a:gd name="connsiteY4" fmla="*/ 621083 h 745302"/>
                <a:gd name="connsiteX5" fmla="*/ 1595637 w 1719856"/>
                <a:gd name="connsiteY5" fmla="*/ 745302 h 745302"/>
                <a:gd name="connsiteX6" fmla="*/ 124219 w 1719856"/>
                <a:gd name="connsiteY6" fmla="*/ 745302 h 745302"/>
                <a:gd name="connsiteX7" fmla="*/ 0 w 1719856"/>
                <a:gd name="connsiteY7" fmla="*/ 621083 h 745302"/>
                <a:gd name="connsiteX8" fmla="*/ 0 w 1719856"/>
                <a:gd name="connsiteY8" fmla="*/ 124219 h 74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9856" h="745302">
                  <a:moveTo>
                    <a:pt x="0" y="124219"/>
                  </a:moveTo>
                  <a:cubicBezTo>
                    <a:pt x="0" y="55615"/>
                    <a:pt x="55615" y="0"/>
                    <a:pt x="124219" y="0"/>
                  </a:cubicBezTo>
                  <a:lnTo>
                    <a:pt x="1595637" y="0"/>
                  </a:lnTo>
                  <a:cubicBezTo>
                    <a:pt x="1664241" y="0"/>
                    <a:pt x="1719856" y="55615"/>
                    <a:pt x="1719856" y="124219"/>
                  </a:cubicBezTo>
                  <a:lnTo>
                    <a:pt x="1719856" y="621083"/>
                  </a:lnTo>
                  <a:cubicBezTo>
                    <a:pt x="1719856" y="689687"/>
                    <a:pt x="1664241" y="745302"/>
                    <a:pt x="1595637" y="745302"/>
                  </a:cubicBezTo>
                  <a:lnTo>
                    <a:pt x="124219" y="745302"/>
                  </a:lnTo>
                  <a:cubicBezTo>
                    <a:pt x="55615" y="745302"/>
                    <a:pt x="0" y="689687"/>
                    <a:pt x="0" y="621083"/>
                  </a:cubicBezTo>
                  <a:lnTo>
                    <a:pt x="0" y="124219"/>
                  </a:lnTo>
                  <a:close/>
                </a:path>
              </a:pathLst>
            </a:custGeom>
            <a:solidFill>
              <a:srgbClr val="FCD4F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2583" tIns="112583" rIns="112583" bIns="112583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>
                  <a:solidFill>
                    <a:srgbClr val="FF0000"/>
                  </a:solidFill>
                </a:rPr>
                <a:t>Re</a:t>
              </a:r>
              <a:r>
                <a:rPr lang="es-ES" sz="2000" b="1" kern="1200" dirty="0" smtClean="0">
                  <a:solidFill>
                    <a:schemeClr val="tx1"/>
                  </a:solidFill>
                </a:rPr>
                <a:t>speto</a:t>
              </a:r>
              <a:endParaRPr lang="es-CO" sz="20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Forma libre 25"/>
            <p:cNvSpPr/>
            <p:nvPr/>
          </p:nvSpPr>
          <p:spPr>
            <a:xfrm>
              <a:off x="7451228" y="1339964"/>
              <a:ext cx="4810490" cy="481049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649848" y="1540978"/>
                  </a:moveTo>
                  <a:arcTo wR="2405245" hR="2405245" stAng="20336472" swAng="1541166"/>
                </a:path>
              </a:pathLst>
            </a:custGeom>
            <a:noFill/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Forma libre 26"/>
            <p:cNvSpPr/>
            <p:nvPr/>
          </p:nvSpPr>
          <p:spPr>
            <a:xfrm>
              <a:off x="11319885" y="3950117"/>
              <a:ext cx="1752636" cy="747604"/>
            </a:xfrm>
            <a:custGeom>
              <a:avLst/>
              <a:gdLst>
                <a:gd name="connsiteX0" fmla="*/ 0 w 1752636"/>
                <a:gd name="connsiteY0" fmla="*/ 124603 h 747604"/>
                <a:gd name="connsiteX1" fmla="*/ 124603 w 1752636"/>
                <a:gd name="connsiteY1" fmla="*/ 0 h 747604"/>
                <a:gd name="connsiteX2" fmla="*/ 1628033 w 1752636"/>
                <a:gd name="connsiteY2" fmla="*/ 0 h 747604"/>
                <a:gd name="connsiteX3" fmla="*/ 1752636 w 1752636"/>
                <a:gd name="connsiteY3" fmla="*/ 124603 h 747604"/>
                <a:gd name="connsiteX4" fmla="*/ 1752636 w 1752636"/>
                <a:gd name="connsiteY4" fmla="*/ 623001 h 747604"/>
                <a:gd name="connsiteX5" fmla="*/ 1628033 w 1752636"/>
                <a:gd name="connsiteY5" fmla="*/ 747604 h 747604"/>
                <a:gd name="connsiteX6" fmla="*/ 124603 w 1752636"/>
                <a:gd name="connsiteY6" fmla="*/ 747604 h 747604"/>
                <a:gd name="connsiteX7" fmla="*/ 0 w 1752636"/>
                <a:gd name="connsiteY7" fmla="*/ 623001 h 747604"/>
                <a:gd name="connsiteX8" fmla="*/ 0 w 1752636"/>
                <a:gd name="connsiteY8" fmla="*/ 124603 h 747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2636" h="747604">
                  <a:moveTo>
                    <a:pt x="0" y="124603"/>
                  </a:moveTo>
                  <a:cubicBezTo>
                    <a:pt x="0" y="55787"/>
                    <a:pt x="55787" y="0"/>
                    <a:pt x="124603" y="0"/>
                  </a:cubicBezTo>
                  <a:lnTo>
                    <a:pt x="1628033" y="0"/>
                  </a:lnTo>
                  <a:cubicBezTo>
                    <a:pt x="1696849" y="0"/>
                    <a:pt x="1752636" y="55787"/>
                    <a:pt x="1752636" y="124603"/>
                  </a:cubicBezTo>
                  <a:lnTo>
                    <a:pt x="1752636" y="623001"/>
                  </a:lnTo>
                  <a:cubicBezTo>
                    <a:pt x="1752636" y="691817"/>
                    <a:pt x="1696849" y="747604"/>
                    <a:pt x="1628033" y="747604"/>
                  </a:cubicBezTo>
                  <a:lnTo>
                    <a:pt x="124603" y="747604"/>
                  </a:lnTo>
                  <a:cubicBezTo>
                    <a:pt x="55787" y="747604"/>
                    <a:pt x="0" y="691817"/>
                    <a:pt x="0" y="623001"/>
                  </a:cubicBezTo>
                  <a:lnTo>
                    <a:pt x="0" y="124603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2695" tIns="112695" rIns="112695" bIns="112695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>
                  <a:solidFill>
                    <a:srgbClr val="FF0000"/>
                  </a:solidFill>
                </a:rPr>
                <a:t>Com</a:t>
              </a:r>
              <a:r>
                <a:rPr lang="es-ES" sz="2000" b="1" kern="1200" dirty="0" smtClean="0">
                  <a:solidFill>
                    <a:schemeClr val="tx1"/>
                  </a:solidFill>
                </a:rPr>
                <a:t>promiso</a:t>
              </a:r>
              <a:endParaRPr lang="es-CO" sz="18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Forma libre 27"/>
            <p:cNvSpPr/>
            <p:nvPr/>
          </p:nvSpPr>
          <p:spPr>
            <a:xfrm>
              <a:off x="7317612" y="1799586"/>
              <a:ext cx="4810490" cy="481049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757558" y="2907064"/>
                  </a:moveTo>
                  <a:arcTo wR="2405245" hR="2405245" stAng="722544" swAng="1286169"/>
                </a:path>
              </a:pathLst>
            </a:custGeom>
            <a:noFill/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Forma libre 28"/>
            <p:cNvSpPr/>
            <p:nvPr/>
          </p:nvSpPr>
          <p:spPr>
            <a:xfrm>
              <a:off x="10578956" y="5539225"/>
              <a:ext cx="1502936" cy="693672"/>
            </a:xfrm>
            <a:custGeom>
              <a:avLst/>
              <a:gdLst>
                <a:gd name="connsiteX0" fmla="*/ 0 w 1502936"/>
                <a:gd name="connsiteY0" fmla="*/ 115614 h 693672"/>
                <a:gd name="connsiteX1" fmla="*/ 115614 w 1502936"/>
                <a:gd name="connsiteY1" fmla="*/ 0 h 693672"/>
                <a:gd name="connsiteX2" fmla="*/ 1387322 w 1502936"/>
                <a:gd name="connsiteY2" fmla="*/ 0 h 693672"/>
                <a:gd name="connsiteX3" fmla="*/ 1502936 w 1502936"/>
                <a:gd name="connsiteY3" fmla="*/ 115614 h 693672"/>
                <a:gd name="connsiteX4" fmla="*/ 1502936 w 1502936"/>
                <a:gd name="connsiteY4" fmla="*/ 578058 h 693672"/>
                <a:gd name="connsiteX5" fmla="*/ 1387322 w 1502936"/>
                <a:gd name="connsiteY5" fmla="*/ 693672 h 693672"/>
                <a:gd name="connsiteX6" fmla="*/ 115614 w 1502936"/>
                <a:gd name="connsiteY6" fmla="*/ 693672 h 693672"/>
                <a:gd name="connsiteX7" fmla="*/ 0 w 1502936"/>
                <a:gd name="connsiteY7" fmla="*/ 578058 h 693672"/>
                <a:gd name="connsiteX8" fmla="*/ 0 w 1502936"/>
                <a:gd name="connsiteY8" fmla="*/ 115614 h 693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2936" h="693672">
                  <a:moveTo>
                    <a:pt x="0" y="115614"/>
                  </a:moveTo>
                  <a:cubicBezTo>
                    <a:pt x="0" y="51762"/>
                    <a:pt x="51762" y="0"/>
                    <a:pt x="115614" y="0"/>
                  </a:cubicBezTo>
                  <a:lnTo>
                    <a:pt x="1387322" y="0"/>
                  </a:lnTo>
                  <a:cubicBezTo>
                    <a:pt x="1451174" y="0"/>
                    <a:pt x="1502936" y="51762"/>
                    <a:pt x="1502936" y="115614"/>
                  </a:cubicBezTo>
                  <a:lnTo>
                    <a:pt x="1502936" y="578058"/>
                  </a:lnTo>
                  <a:cubicBezTo>
                    <a:pt x="1502936" y="641910"/>
                    <a:pt x="1451174" y="693672"/>
                    <a:pt x="1387322" y="693672"/>
                  </a:cubicBezTo>
                  <a:lnTo>
                    <a:pt x="115614" y="693672"/>
                  </a:lnTo>
                  <a:cubicBezTo>
                    <a:pt x="51762" y="693672"/>
                    <a:pt x="0" y="641910"/>
                    <a:pt x="0" y="578058"/>
                  </a:cubicBezTo>
                  <a:lnTo>
                    <a:pt x="0" y="11561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0062" tIns="110062" rIns="110062" bIns="110062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>
                  <a:solidFill>
                    <a:srgbClr val="FF0000"/>
                  </a:solidFill>
                </a:rPr>
                <a:t>Justicia</a:t>
              </a:r>
              <a:endParaRPr lang="es-CO" sz="2000" b="1" kern="1200" dirty="0">
                <a:solidFill>
                  <a:srgbClr val="FF0000"/>
                </a:solidFill>
              </a:endParaRPr>
            </a:p>
          </p:txBody>
        </p:sp>
        <p:sp>
          <p:nvSpPr>
            <p:cNvPr id="30" name="Forma libre 29"/>
            <p:cNvSpPr/>
            <p:nvPr/>
          </p:nvSpPr>
          <p:spPr>
            <a:xfrm>
              <a:off x="7503521" y="1541432"/>
              <a:ext cx="4810490" cy="481049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3137002" y="4696474"/>
                  </a:moveTo>
                  <a:arcTo wR="2405245" hR="2405245" stAng="4337274" swAng="2329232"/>
                </a:path>
              </a:pathLst>
            </a:custGeom>
            <a:noFill/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Forma libre 30"/>
            <p:cNvSpPr/>
            <p:nvPr/>
          </p:nvSpPr>
          <p:spPr>
            <a:xfrm>
              <a:off x="7650289" y="5570094"/>
              <a:ext cx="1495915" cy="614518"/>
            </a:xfrm>
            <a:custGeom>
              <a:avLst/>
              <a:gdLst>
                <a:gd name="connsiteX0" fmla="*/ 0 w 1495915"/>
                <a:gd name="connsiteY0" fmla="*/ 102422 h 614518"/>
                <a:gd name="connsiteX1" fmla="*/ 102422 w 1495915"/>
                <a:gd name="connsiteY1" fmla="*/ 0 h 614518"/>
                <a:gd name="connsiteX2" fmla="*/ 1393493 w 1495915"/>
                <a:gd name="connsiteY2" fmla="*/ 0 h 614518"/>
                <a:gd name="connsiteX3" fmla="*/ 1495915 w 1495915"/>
                <a:gd name="connsiteY3" fmla="*/ 102422 h 614518"/>
                <a:gd name="connsiteX4" fmla="*/ 1495915 w 1495915"/>
                <a:gd name="connsiteY4" fmla="*/ 512096 h 614518"/>
                <a:gd name="connsiteX5" fmla="*/ 1393493 w 1495915"/>
                <a:gd name="connsiteY5" fmla="*/ 614518 h 614518"/>
                <a:gd name="connsiteX6" fmla="*/ 102422 w 1495915"/>
                <a:gd name="connsiteY6" fmla="*/ 614518 h 614518"/>
                <a:gd name="connsiteX7" fmla="*/ 0 w 1495915"/>
                <a:gd name="connsiteY7" fmla="*/ 512096 h 614518"/>
                <a:gd name="connsiteX8" fmla="*/ 0 w 1495915"/>
                <a:gd name="connsiteY8" fmla="*/ 102422 h 614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5915" h="614518">
                  <a:moveTo>
                    <a:pt x="0" y="102422"/>
                  </a:moveTo>
                  <a:cubicBezTo>
                    <a:pt x="0" y="45856"/>
                    <a:pt x="45856" y="0"/>
                    <a:pt x="102422" y="0"/>
                  </a:cubicBezTo>
                  <a:lnTo>
                    <a:pt x="1393493" y="0"/>
                  </a:lnTo>
                  <a:cubicBezTo>
                    <a:pt x="1450059" y="0"/>
                    <a:pt x="1495915" y="45856"/>
                    <a:pt x="1495915" y="102422"/>
                  </a:cubicBezTo>
                  <a:lnTo>
                    <a:pt x="1495915" y="512096"/>
                  </a:lnTo>
                  <a:cubicBezTo>
                    <a:pt x="1495915" y="568662"/>
                    <a:pt x="1450059" y="614518"/>
                    <a:pt x="1393493" y="614518"/>
                  </a:cubicBezTo>
                  <a:lnTo>
                    <a:pt x="102422" y="614518"/>
                  </a:lnTo>
                  <a:cubicBezTo>
                    <a:pt x="45856" y="614518"/>
                    <a:pt x="0" y="568662"/>
                    <a:pt x="0" y="512096"/>
                  </a:cubicBezTo>
                  <a:lnTo>
                    <a:pt x="0" y="102422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6198" tIns="106198" rIns="106198" bIns="106198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>
                  <a:solidFill>
                    <a:srgbClr val="FF0000"/>
                  </a:solidFill>
                </a:rPr>
                <a:t>D</a:t>
              </a:r>
              <a:r>
                <a:rPr lang="es-ES" sz="2000" b="1" kern="1200" dirty="0" smtClean="0">
                  <a:solidFill>
                    <a:schemeClr val="tx1"/>
                  </a:solidFill>
                </a:rPr>
                <a:t>iligencia</a:t>
              </a:r>
              <a:endParaRPr lang="es-CO" sz="20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32" name="Forma libre 31"/>
            <p:cNvSpPr/>
            <p:nvPr/>
          </p:nvSpPr>
          <p:spPr>
            <a:xfrm>
              <a:off x="7531692" y="1706172"/>
              <a:ext cx="4810490" cy="481049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87210" y="3856571"/>
                  </a:moveTo>
                  <a:arcTo wR="2405245" hR="2405245" stAng="8573170" swAng="1301184"/>
                </a:path>
              </a:pathLst>
            </a:custGeom>
            <a:noFill/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Forma libre 32"/>
            <p:cNvSpPr/>
            <p:nvPr/>
          </p:nvSpPr>
          <p:spPr>
            <a:xfrm>
              <a:off x="6507320" y="3870644"/>
              <a:ext cx="1928329" cy="871708"/>
            </a:xfrm>
            <a:custGeom>
              <a:avLst/>
              <a:gdLst>
                <a:gd name="connsiteX0" fmla="*/ 0 w 1928329"/>
                <a:gd name="connsiteY0" fmla="*/ 145288 h 871708"/>
                <a:gd name="connsiteX1" fmla="*/ 145288 w 1928329"/>
                <a:gd name="connsiteY1" fmla="*/ 0 h 871708"/>
                <a:gd name="connsiteX2" fmla="*/ 1783041 w 1928329"/>
                <a:gd name="connsiteY2" fmla="*/ 0 h 871708"/>
                <a:gd name="connsiteX3" fmla="*/ 1928329 w 1928329"/>
                <a:gd name="connsiteY3" fmla="*/ 145288 h 871708"/>
                <a:gd name="connsiteX4" fmla="*/ 1928329 w 1928329"/>
                <a:gd name="connsiteY4" fmla="*/ 726420 h 871708"/>
                <a:gd name="connsiteX5" fmla="*/ 1783041 w 1928329"/>
                <a:gd name="connsiteY5" fmla="*/ 871708 h 871708"/>
                <a:gd name="connsiteX6" fmla="*/ 145288 w 1928329"/>
                <a:gd name="connsiteY6" fmla="*/ 871708 h 871708"/>
                <a:gd name="connsiteX7" fmla="*/ 0 w 1928329"/>
                <a:gd name="connsiteY7" fmla="*/ 726420 h 871708"/>
                <a:gd name="connsiteX8" fmla="*/ 0 w 1928329"/>
                <a:gd name="connsiteY8" fmla="*/ 145288 h 87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28329" h="871708">
                  <a:moveTo>
                    <a:pt x="0" y="145288"/>
                  </a:moveTo>
                  <a:cubicBezTo>
                    <a:pt x="0" y="65048"/>
                    <a:pt x="65048" y="0"/>
                    <a:pt x="145288" y="0"/>
                  </a:cubicBezTo>
                  <a:lnTo>
                    <a:pt x="1783041" y="0"/>
                  </a:lnTo>
                  <a:cubicBezTo>
                    <a:pt x="1863281" y="0"/>
                    <a:pt x="1928329" y="65048"/>
                    <a:pt x="1928329" y="145288"/>
                  </a:cubicBezTo>
                  <a:lnTo>
                    <a:pt x="1928329" y="726420"/>
                  </a:lnTo>
                  <a:cubicBezTo>
                    <a:pt x="1928329" y="806660"/>
                    <a:pt x="1863281" y="871708"/>
                    <a:pt x="1783041" y="871708"/>
                  </a:cubicBezTo>
                  <a:lnTo>
                    <a:pt x="145288" y="871708"/>
                  </a:lnTo>
                  <a:cubicBezTo>
                    <a:pt x="65048" y="871708"/>
                    <a:pt x="0" y="806660"/>
                    <a:pt x="0" y="726420"/>
                  </a:cubicBezTo>
                  <a:lnTo>
                    <a:pt x="0" y="145288"/>
                  </a:lnTo>
                  <a:close/>
                </a:path>
              </a:pathLst>
            </a:custGeom>
            <a:solidFill>
              <a:srgbClr val="D7C4E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753" tIns="118753" rIns="118753" bIns="118753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>
                  <a:solidFill>
                    <a:srgbClr val="FF0000"/>
                  </a:solidFill>
                </a:rPr>
                <a:t>E</a:t>
              </a:r>
              <a:r>
                <a:rPr lang="es-ES" sz="1800" b="1" kern="1200" dirty="0" smtClean="0">
                  <a:solidFill>
                    <a:schemeClr val="tx1"/>
                  </a:solidFill>
                </a:rPr>
                <a:t>spíritu investigativo e innovación </a:t>
              </a:r>
              <a:endParaRPr lang="es-CO" sz="16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Forma libre 33"/>
            <p:cNvSpPr/>
            <p:nvPr/>
          </p:nvSpPr>
          <p:spPr>
            <a:xfrm>
              <a:off x="7413222" y="1458244"/>
              <a:ext cx="4810490" cy="481049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" y="2401717"/>
                  </a:moveTo>
                  <a:arcTo wR="2405245" hR="2405245" stAng="10805042" swAng="1509244"/>
                </a:path>
              </a:pathLst>
            </a:custGeom>
            <a:noFill/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Forma libre 34"/>
            <p:cNvSpPr/>
            <p:nvPr/>
          </p:nvSpPr>
          <p:spPr>
            <a:xfrm>
              <a:off x="6934555" y="2115709"/>
              <a:ext cx="1811122" cy="712574"/>
            </a:xfrm>
            <a:custGeom>
              <a:avLst/>
              <a:gdLst>
                <a:gd name="connsiteX0" fmla="*/ 0 w 1811122"/>
                <a:gd name="connsiteY0" fmla="*/ 118765 h 712574"/>
                <a:gd name="connsiteX1" fmla="*/ 118765 w 1811122"/>
                <a:gd name="connsiteY1" fmla="*/ 0 h 712574"/>
                <a:gd name="connsiteX2" fmla="*/ 1692357 w 1811122"/>
                <a:gd name="connsiteY2" fmla="*/ 0 h 712574"/>
                <a:gd name="connsiteX3" fmla="*/ 1811122 w 1811122"/>
                <a:gd name="connsiteY3" fmla="*/ 118765 h 712574"/>
                <a:gd name="connsiteX4" fmla="*/ 1811122 w 1811122"/>
                <a:gd name="connsiteY4" fmla="*/ 593809 h 712574"/>
                <a:gd name="connsiteX5" fmla="*/ 1692357 w 1811122"/>
                <a:gd name="connsiteY5" fmla="*/ 712574 h 712574"/>
                <a:gd name="connsiteX6" fmla="*/ 118765 w 1811122"/>
                <a:gd name="connsiteY6" fmla="*/ 712574 h 712574"/>
                <a:gd name="connsiteX7" fmla="*/ 0 w 1811122"/>
                <a:gd name="connsiteY7" fmla="*/ 593809 h 712574"/>
                <a:gd name="connsiteX8" fmla="*/ 0 w 1811122"/>
                <a:gd name="connsiteY8" fmla="*/ 118765 h 71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1122" h="712574">
                  <a:moveTo>
                    <a:pt x="0" y="118765"/>
                  </a:moveTo>
                  <a:cubicBezTo>
                    <a:pt x="0" y="53173"/>
                    <a:pt x="53173" y="0"/>
                    <a:pt x="118765" y="0"/>
                  </a:cubicBezTo>
                  <a:lnTo>
                    <a:pt x="1692357" y="0"/>
                  </a:lnTo>
                  <a:cubicBezTo>
                    <a:pt x="1757949" y="0"/>
                    <a:pt x="1811122" y="53173"/>
                    <a:pt x="1811122" y="118765"/>
                  </a:cubicBezTo>
                  <a:lnTo>
                    <a:pt x="1811122" y="593809"/>
                  </a:lnTo>
                  <a:cubicBezTo>
                    <a:pt x="1811122" y="659401"/>
                    <a:pt x="1757949" y="712574"/>
                    <a:pt x="1692357" y="712574"/>
                  </a:cubicBezTo>
                  <a:lnTo>
                    <a:pt x="118765" y="712574"/>
                  </a:lnTo>
                  <a:cubicBezTo>
                    <a:pt x="53173" y="712574"/>
                    <a:pt x="0" y="659401"/>
                    <a:pt x="0" y="593809"/>
                  </a:cubicBezTo>
                  <a:lnTo>
                    <a:pt x="0" y="118765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6225" tIns="126225" rIns="126225" bIns="126225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00" b="1" kern="1200" dirty="0" smtClean="0">
                  <a:solidFill>
                    <a:srgbClr val="FF0000"/>
                  </a:solidFill>
                </a:rPr>
                <a:t>L</a:t>
              </a:r>
              <a:r>
                <a:rPr lang="es-ES" sz="1800" b="1" kern="1200" dirty="0" smtClean="0">
                  <a:solidFill>
                    <a:srgbClr val="FF0000"/>
                  </a:solidFill>
                </a:rPr>
                <a:t>i</a:t>
              </a:r>
              <a:r>
                <a:rPr lang="es-ES" sz="1800" b="1" kern="1200" dirty="0" smtClean="0">
                  <a:solidFill>
                    <a:schemeClr val="tx1"/>
                  </a:solidFill>
                </a:rPr>
                <a:t>derazgo y competitividad</a:t>
              </a:r>
              <a:endParaRPr lang="es-CO" sz="18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36" name="Forma libre 35"/>
            <p:cNvSpPr/>
            <p:nvPr/>
          </p:nvSpPr>
          <p:spPr>
            <a:xfrm>
              <a:off x="7505339" y="1324539"/>
              <a:ext cx="4810490" cy="481049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628471" y="784047"/>
                  </a:moveTo>
                  <a:arcTo wR="2405245" hR="2405245" stAng="13342713" swAng="1357443"/>
                </a:path>
              </a:pathLst>
            </a:custGeom>
            <a:noFill/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7" name="Rectángulo redondeado 6"/>
          <p:cNvSpPr/>
          <p:nvPr/>
        </p:nvSpPr>
        <p:spPr>
          <a:xfrm>
            <a:off x="4935942" y="2849771"/>
            <a:ext cx="2438400" cy="1371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</a:rPr>
              <a:t>VALORES: 7</a:t>
            </a:r>
          </a:p>
          <a:p>
            <a:pPr algn="ctr"/>
            <a:r>
              <a:rPr lang="es-ES" b="1" dirty="0" smtClean="0">
                <a:solidFill>
                  <a:srgbClr val="FF0000"/>
                </a:solidFill>
              </a:rPr>
              <a:t>HoReComJusticia DELi</a:t>
            </a:r>
            <a:endParaRPr lang="es-CO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99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1" grpId="0" animBg="1"/>
      <p:bldP spid="13" grpId="0" animBg="1"/>
      <p:bldP spid="16" grpId="0" animBg="1"/>
      <p:bldP spid="18" grpId="0" animBg="1"/>
      <p:bldP spid="20" grpId="0" animBg="1"/>
      <p:bldP spid="1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DC90291C-349B-3249-8796-210035049B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orma libre 5"/>
          <p:cNvSpPr/>
          <p:nvPr/>
        </p:nvSpPr>
        <p:spPr>
          <a:xfrm>
            <a:off x="3958335" y="772450"/>
            <a:ext cx="2890955" cy="2890955"/>
          </a:xfrm>
          <a:custGeom>
            <a:avLst/>
            <a:gdLst>
              <a:gd name="connsiteX0" fmla="*/ 0 w 2890955"/>
              <a:gd name="connsiteY0" fmla="*/ 2890955 h 2890955"/>
              <a:gd name="connsiteX1" fmla="*/ 2890955 w 2890955"/>
              <a:gd name="connsiteY1" fmla="*/ 0 h 2890955"/>
              <a:gd name="connsiteX2" fmla="*/ 2890955 w 2890955"/>
              <a:gd name="connsiteY2" fmla="*/ 2890955 h 2890955"/>
              <a:gd name="connsiteX3" fmla="*/ 0 w 2890955"/>
              <a:gd name="connsiteY3" fmla="*/ 2890955 h 2890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0955" h="2890955">
                <a:moveTo>
                  <a:pt x="0" y="2890955"/>
                </a:moveTo>
                <a:cubicBezTo>
                  <a:pt x="0" y="1294325"/>
                  <a:pt x="1294325" y="0"/>
                  <a:pt x="2890955" y="0"/>
                </a:cubicBezTo>
                <a:lnTo>
                  <a:pt x="2890955" y="2890955"/>
                </a:lnTo>
                <a:lnTo>
                  <a:pt x="0" y="2890955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4757" tIns="974757" rIns="128016" bIns="128016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sz="1800" b="1" i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Hospital líder en buenas prácticas de gobierno corporativo y de gestión pública.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sz="1800" b="1" i="0" kern="1200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(MIPG)</a:t>
            </a:r>
            <a:endParaRPr lang="es-ES" sz="1800" i="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rma libre 6"/>
          <p:cNvSpPr/>
          <p:nvPr/>
        </p:nvSpPr>
        <p:spPr>
          <a:xfrm>
            <a:off x="6982822" y="772450"/>
            <a:ext cx="2890955" cy="2890955"/>
          </a:xfrm>
          <a:custGeom>
            <a:avLst/>
            <a:gdLst>
              <a:gd name="connsiteX0" fmla="*/ 0 w 2890955"/>
              <a:gd name="connsiteY0" fmla="*/ 2890955 h 2890955"/>
              <a:gd name="connsiteX1" fmla="*/ 2890955 w 2890955"/>
              <a:gd name="connsiteY1" fmla="*/ 0 h 2890955"/>
              <a:gd name="connsiteX2" fmla="*/ 2890955 w 2890955"/>
              <a:gd name="connsiteY2" fmla="*/ 2890955 h 2890955"/>
              <a:gd name="connsiteX3" fmla="*/ 0 w 2890955"/>
              <a:gd name="connsiteY3" fmla="*/ 2890955 h 2890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0955" h="2890955">
                <a:moveTo>
                  <a:pt x="0" y="0"/>
                </a:moveTo>
                <a:cubicBezTo>
                  <a:pt x="1596630" y="0"/>
                  <a:pt x="2890955" y="1294325"/>
                  <a:pt x="2890955" y="2890955"/>
                </a:cubicBezTo>
                <a:lnTo>
                  <a:pt x="0" y="2890955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974757" rIns="974757" bIns="128016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sz="1800" b="1" i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Integralidad y efectividad en la prestación de servicios de salud  </a:t>
            </a:r>
            <a:r>
              <a:rPr lang="es-CO" sz="1800" b="1" i="0" kern="1200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(MAITE)</a:t>
            </a:r>
            <a:endParaRPr lang="es-ES" sz="1800" i="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rma libre 7"/>
          <p:cNvSpPr/>
          <p:nvPr/>
        </p:nvSpPr>
        <p:spPr>
          <a:xfrm>
            <a:off x="6982822" y="3796936"/>
            <a:ext cx="2890956" cy="2890956"/>
          </a:xfrm>
          <a:custGeom>
            <a:avLst/>
            <a:gdLst>
              <a:gd name="connsiteX0" fmla="*/ 0 w 2890955"/>
              <a:gd name="connsiteY0" fmla="*/ 2890955 h 2890955"/>
              <a:gd name="connsiteX1" fmla="*/ 2890955 w 2890955"/>
              <a:gd name="connsiteY1" fmla="*/ 0 h 2890955"/>
              <a:gd name="connsiteX2" fmla="*/ 2890955 w 2890955"/>
              <a:gd name="connsiteY2" fmla="*/ 2890955 h 2890955"/>
              <a:gd name="connsiteX3" fmla="*/ 0 w 2890955"/>
              <a:gd name="connsiteY3" fmla="*/ 2890955 h 2890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0955" h="2890955">
                <a:moveTo>
                  <a:pt x="2890955" y="0"/>
                </a:moveTo>
                <a:cubicBezTo>
                  <a:pt x="2890955" y="1596630"/>
                  <a:pt x="1596630" y="2890955"/>
                  <a:pt x="0" y="2890955"/>
                </a:cubicBezTo>
                <a:lnTo>
                  <a:pt x="0" y="0"/>
                </a:lnTo>
                <a:lnTo>
                  <a:pt x="2890955" y="0"/>
                </a:ln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128017" rIns="974758" bIns="974757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sz="1800" b="1" i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Calidad de los servicios es nuestro compromiso </a:t>
            </a:r>
            <a:r>
              <a:rPr lang="es-CO" sz="1800" b="1" i="0" kern="1200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(SUA)</a:t>
            </a:r>
            <a:endParaRPr lang="es-ES" sz="1800" i="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rma libre 8"/>
          <p:cNvSpPr/>
          <p:nvPr/>
        </p:nvSpPr>
        <p:spPr>
          <a:xfrm>
            <a:off x="3958335" y="3796937"/>
            <a:ext cx="2890955" cy="2890955"/>
          </a:xfrm>
          <a:custGeom>
            <a:avLst/>
            <a:gdLst>
              <a:gd name="connsiteX0" fmla="*/ 0 w 2890955"/>
              <a:gd name="connsiteY0" fmla="*/ 2890955 h 2890955"/>
              <a:gd name="connsiteX1" fmla="*/ 2890955 w 2890955"/>
              <a:gd name="connsiteY1" fmla="*/ 0 h 2890955"/>
              <a:gd name="connsiteX2" fmla="*/ 2890955 w 2890955"/>
              <a:gd name="connsiteY2" fmla="*/ 2890955 h 2890955"/>
              <a:gd name="connsiteX3" fmla="*/ 0 w 2890955"/>
              <a:gd name="connsiteY3" fmla="*/ 2890955 h 2890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0955" h="2890955">
                <a:moveTo>
                  <a:pt x="2890955" y="2890955"/>
                </a:moveTo>
                <a:cubicBezTo>
                  <a:pt x="1294325" y="2890955"/>
                  <a:pt x="0" y="1596630"/>
                  <a:pt x="0" y="0"/>
                </a:cubicBezTo>
                <a:lnTo>
                  <a:pt x="2890955" y="0"/>
                </a:lnTo>
                <a:lnTo>
                  <a:pt x="2890955" y="289095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88981" tIns="142240" rIns="142240" bIns="988981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CO" sz="2000" b="1" i="0" kern="1200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CO" sz="2000" b="1" i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Investigación, conocimiento e innovación, la mejor inversión </a:t>
            </a:r>
            <a:r>
              <a:rPr lang="es-CO" sz="2000" b="1" i="0" kern="1200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(Hospital Universitario)</a:t>
            </a:r>
            <a:endParaRPr lang="es-ES" sz="1800" i="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lecha circular 9"/>
          <p:cNvSpPr/>
          <p:nvPr/>
        </p:nvSpPr>
        <p:spPr>
          <a:xfrm>
            <a:off x="6416982" y="3129280"/>
            <a:ext cx="998147" cy="867954"/>
          </a:xfrm>
          <a:prstGeom prst="circular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Flecha circular 10"/>
          <p:cNvSpPr/>
          <p:nvPr/>
        </p:nvSpPr>
        <p:spPr>
          <a:xfrm rot="10800000">
            <a:off x="6416982" y="3463108"/>
            <a:ext cx="998147" cy="867954"/>
          </a:xfrm>
          <a:prstGeom prst="circular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14" y="1725141"/>
            <a:ext cx="3583858" cy="58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785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DC90291C-349B-3249-8796-210035049B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Diagrama 1"/>
          <p:cNvGraphicFramePr/>
          <p:nvPr>
            <p:extLst/>
          </p:nvPr>
        </p:nvGraphicFramePr>
        <p:xfrm>
          <a:off x="2177472" y="113530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3 CuadroTexto"/>
          <p:cNvSpPr txBox="1"/>
          <p:nvPr/>
        </p:nvSpPr>
        <p:spPr>
          <a:xfrm>
            <a:off x="5912429" y="1046572"/>
            <a:ext cx="36368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altLang="es-CO" sz="2800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OBJETIVOS INSTITUCIONALES  9</a:t>
            </a:r>
            <a:endParaRPr lang="es-MX" altLang="es-CO" sz="2800" b="1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76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C90291C-349B-3249-8796-210035049B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795" y="0"/>
            <a:ext cx="12192000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5041"/>
          <a:stretch/>
        </p:blipFill>
        <p:spPr>
          <a:xfrm>
            <a:off x="1332552" y="1569555"/>
            <a:ext cx="8627806" cy="2722647"/>
          </a:xfrm>
          <a:prstGeom prst="rect">
            <a:avLst/>
          </a:prstGeom>
        </p:spPr>
      </p:pic>
      <p:sp>
        <p:nvSpPr>
          <p:cNvPr id="3" name="Rectángulo redondeado 2"/>
          <p:cNvSpPr/>
          <p:nvPr/>
        </p:nvSpPr>
        <p:spPr>
          <a:xfrm>
            <a:off x="2863786" y="4431164"/>
            <a:ext cx="191729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PROCESOS ASISTENCIALES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6582978" y="4431164"/>
            <a:ext cx="212376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PROCESOS ADMINISTRATIVOS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271088" y="1343132"/>
            <a:ext cx="2949679" cy="9144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altLang="es-CO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ESTRUCTURA ORGÁNICA</a:t>
            </a:r>
            <a:endParaRPr lang="es-MX" altLang="es-CO" b="1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03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DC90291C-349B-3249-8796-210035049B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3 CuadroTexto"/>
          <p:cNvSpPr txBox="1"/>
          <p:nvPr/>
        </p:nvSpPr>
        <p:spPr>
          <a:xfrm>
            <a:off x="3555422" y="488907"/>
            <a:ext cx="5081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altLang="es-CO" sz="2800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MAPA DE PROCESOS</a:t>
            </a:r>
            <a:endParaRPr lang="es-MX" altLang="es-CO" sz="2800" b="1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1" y="1163493"/>
            <a:ext cx="174296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8728" y="1012127"/>
            <a:ext cx="7791363" cy="565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2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CuadroTexto"/>
          <p:cNvSpPr txBox="1"/>
          <p:nvPr/>
        </p:nvSpPr>
        <p:spPr>
          <a:xfrm>
            <a:off x="3522518" y="0"/>
            <a:ext cx="5081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altLang="es-CO" sz="2800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MAPA DE PROCESOS</a:t>
            </a:r>
            <a:endParaRPr lang="es-MX" altLang="es-CO" sz="2800" b="1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1" y="1163493"/>
            <a:ext cx="174296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318" y="600211"/>
            <a:ext cx="7791363" cy="565757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DC90291C-349B-3249-8796-210035049B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2781624404"/>
              </p:ext>
            </p:extLst>
          </p:nvPr>
        </p:nvGraphicFramePr>
        <p:xfrm>
          <a:off x="928255" y="975359"/>
          <a:ext cx="9678785" cy="4679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8439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DC90291C-349B-3249-8796-210035049B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3183352" y="516352"/>
            <a:ext cx="5825295" cy="5825295"/>
            <a:chOff x="1500087" y="-17279"/>
            <a:chExt cx="5825295" cy="5825295"/>
          </a:xfrm>
        </p:grpSpPr>
        <p:sp>
          <p:nvSpPr>
            <p:cNvPr id="3" name="Elipse 2"/>
            <p:cNvSpPr/>
            <p:nvPr/>
          </p:nvSpPr>
          <p:spPr>
            <a:xfrm>
              <a:off x="1500087" y="-17279"/>
              <a:ext cx="5825295" cy="5825295"/>
            </a:xfrm>
            <a:prstGeom prst="ellipse">
              <a:avLst/>
            </a:prstGeom>
            <a:solidFill>
              <a:srgbClr val="00B0F0"/>
            </a:solidFill>
            <a:ln w="76200"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Elipse 4"/>
            <p:cNvSpPr/>
            <p:nvPr/>
          </p:nvSpPr>
          <p:spPr>
            <a:xfrm>
              <a:off x="3394764" y="273985"/>
              <a:ext cx="2035940" cy="8737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b="1" kern="1200" dirty="0" smtClean="0">
                  <a:solidFill>
                    <a:schemeClr val="tx1"/>
                  </a:solidFill>
                </a:rPr>
                <a:t>PLAN DE DESARROLLO INSTITUCIONAL 2020 – 2024 “</a:t>
              </a:r>
              <a:r>
                <a:rPr lang="es-ES" sz="1200" b="1" i="1" kern="1200" dirty="0" smtClean="0">
                  <a:solidFill>
                    <a:schemeClr val="tx1"/>
                  </a:solidFill>
                </a:rPr>
                <a:t>Confianza y valor para su vida”</a:t>
              </a:r>
              <a:endParaRPr lang="es-ES" sz="1200" b="1" i="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upo 4"/>
          <p:cNvGrpSpPr/>
          <p:nvPr/>
        </p:nvGrpSpPr>
        <p:grpSpPr>
          <a:xfrm>
            <a:off x="3873132" y="1903559"/>
            <a:ext cx="4445734" cy="4438088"/>
            <a:chOff x="2189867" y="1404485"/>
            <a:chExt cx="4445734" cy="4438088"/>
          </a:xfrm>
        </p:grpSpPr>
        <p:sp>
          <p:nvSpPr>
            <p:cNvPr id="6" name="Elipse 5"/>
            <p:cNvSpPr/>
            <p:nvPr/>
          </p:nvSpPr>
          <p:spPr>
            <a:xfrm>
              <a:off x="2189867" y="1404485"/>
              <a:ext cx="4445734" cy="4438088"/>
            </a:xfrm>
            <a:prstGeom prst="ellipse">
              <a:avLst/>
            </a:prstGeom>
            <a:solidFill>
              <a:srgbClr val="FFC000"/>
            </a:solidFill>
            <a:ln w="38100"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Elipse 4"/>
            <p:cNvSpPr/>
            <p:nvPr/>
          </p:nvSpPr>
          <p:spPr>
            <a:xfrm>
              <a:off x="3376878" y="1681866"/>
              <a:ext cx="2071712" cy="8321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500" b="1" kern="1200" dirty="0" smtClean="0">
                  <a:solidFill>
                    <a:schemeClr val="tx1"/>
                  </a:solidFill>
                </a:rPr>
                <a:t>PLAN DE ACCION INSTITUCIONAL (anual)</a:t>
              </a:r>
              <a:endParaRPr lang="es-ES" sz="150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4639676" y="3447513"/>
            <a:ext cx="2912647" cy="2912647"/>
            <a:chOff x="2956411" y="2895368"/>
            <a:chExt cx="2912647" cy="2912647"/>
          </a:xfrm>
        </p:grpSpPr>
        <p:sp>
          <p:nvSpPr>
            <p:cNvPr id="12" name="Elipse 11"/>
            <p:cNvSpPr/>
            <p:nvPr/>
          </p:nvSpPr>
          <p:spPr>
            <a:xfrm>
              <a:off x="2956411" y="2895368"/>
              <a:ext cx="2912647" cy="2912647"/>
            </a:xfrm>
            <a:prstGeom prst="ellipse">
              <a:avLst/>
            </a:prstGeom>
            <a:solidFill>
              <a:srgbClr val="92D050"/>
            </a:solidFill>
            <a:ln w="19050"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Elipse 4"/>
            <p:cNvSpPr/>
            <p:nvPr/>
          </p:nvSpPr>
          <p:spPr>
            <a:xfrm>
              <a:off x="3382958" y="3623530"/>
              <a:ext cx="2059552" cy="14563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500" b="1" kern="1200" dirty="0" smtClean="0">
                  <a:solidFill>
                    <a:schemeClr val="tx1"/>
                  </a:solidFill>
                </a:rPr>
                <a:t>PLANES DE ACCIÓN POR PROCESOS </a:t>
              </a:r>
              <a:r>
                <a:rPr lang="es-ES" sz="1500" b="1" kern="1200" dirty="0" err="1" smtClean="0">
                  <a:solidFill>
                    <a:schemeClr val="tx1"/>
                  </a:solidFill>
                </a:rPr>
                <a:t>PAPs</a:t>
              </a:r>
              <a:r>
                <a:rPr lang="es-ES" sz="1500" b="1" kern="1200" dirty="0" smtClean="0">
                  <a:solidFill>
                    <a:schemeClr val="tx1"/>
                  </a:solidFill>
                </a:rPr>
                <a:t> (anual) 53 procesos</a:t>
              </a:r>
              <a:endParaRPr lang="es-ES" sz="1500" b="1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778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DB3A337D-6D8F-A242-8B5C-C4813E0F31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4599853" y="3912432"/>
            <a:ext cx="2992293" cy="98133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s-ES_tradnl" sz="7200" b="1" i="1" dirty="0">
                <a:solidFill>
                  <a:schemeClr val="bg1"/>
                </a:solidFill>
                <a:latin typeface="Vibur Medium" panose="03000603000000000000" pitchFamily="49" charset="77"/>
              </a:rPr>
              <a:t>Gracias</a:t>
            </a:r>
            <a:r>
              <a:rPr lang="es-ES_tradnl" sz="7200" i="1" dirty="0">
                <a:solidFill>
                  <a:schemeClr val="bg1"/>
                </a:solidFill>
                <a:latin typeface="Vibur Medium" panose="03000603000000000000" pitchFamily="49" charset="77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5204863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543</Words>
  <Application>Microsoft Office PowerPoint</Application>
  <PresentationFormat>Panorámica</PresentationFormat>
  <Paragraphs>107</Paragraphs>
  <Slides>14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3" baseType="lpstr">
      <vt:lpstr>Arial Unicode MS</vt:lpstr>
      <vt:lpstr>Arial</vt:lpstr>
      <vt:lpstr>Arial Rounded MT Bold</vt:lpstr>
      <vt:lpstr>Calibri</vt:lpstr>
      <vt:lpstr>Calibri Light</vt:lpstr>
      <vt:lpstr>Lucida Sans Unicode</vt:lpstr>
      <vt:lpstr>Times New Roman</vt:lpstr>
      <vt:lpstr>Vibur Medium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Planeacion 1</dc:creator>
  <cp:lastModifiedBy>Planeacion 1</cp:lastModifiedBy>
  <cp:revision>73</cp:revision>
  <dcterms:created xsi:type="dcterms:W3CDTF">2022-02-07T16:34:56Z</dcterms:created>
  <dcterms:modified xsi:type="dcterms:W3CDTF">2022-03-02T17:05:03Z</dcterms:modified>
</cp:coreProperties>
</file>