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9" r:id="rId2"/>
    <p:sldId id="333" r:id="rId3"/>
    <p:sldId id="334" r:id="rId4"/>
    <p:sldId id="336" r:id="rId5"/>
    <p:sldId id="337" r:id="rId6"/>
  </p:sldIdLst>
  <p:sldSz cx="9144000" cy="6858000" type="screen4x3"/>
  <p:notesSz cx="6888163" cy="100203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9E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53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079" cy="501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523" y="0"/>
            <a:ext cx="2985079" cy="501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1E2B4-16EF-4990-8F04-B5FE090067D1}" type="datetimeFigureOut">
              <a:rPr lang="es-CO" smtClean="0"/>
              <a:t>04/08/2020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4125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506" y="4821798"/>
            <a:ext cx="5511155" cy="394682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518602"/>
            <a:ext cx="2985079" cy="5016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523" y="9518602"/>
            <a:ext cx="2985079" cy="5016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D097A-69D0-4C14-8958-5AB7CE6A521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3318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76880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82942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50476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0433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687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0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979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95189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76059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4954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242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E2C40-0F09-4A07-B285-11F2D4A49CAE}" type="datetimeFigureOut">
              <a:rPr lang="es-CO" smtClean="0"/>
              <a:t>04/08/2020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42429-3F7D-44DF-A8CE-E28731F82BB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6861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3" name="CuadroTexto 2"/>
            <p:cNvSpPr txBox="1"/>
            <p:nvPr/>
          </p:nvSpPr>
          <p:spPr>
            <a:xfrm>
              <a:off x="327804" y="1952388"/>
              <a:ext cx="8488392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4400" b="1" dirty="0">
                  <a:solidFill>
                    <a:schemeClr val="accent5">
                      <a:lumMod val="50000"/>
                    </a:schemeClr>
                  </a:solidFill>
                </a:rPr>
                <a:t>Formulario Único Reporte de Avances de </a:t>
              </a:r>
              <a:r>
                <a:rPr lang="es-CO" sz="4400" b="1" dirty="0" smtClean="0">
                  <a:solidFill>
                    <a:schemeClr val="accent5">
                      <a:lumMod val="50000"/>
                    </a:schemeClr>
                  </a:solidFill>
                </a:rPr>
                <a:t>la Gestión</a:t>
              </a:r>
            </a:p>
            <a:p>
              <a:pPr algn="ctr"/>
              <a:r>
                <a:rPr lang="es-CO" sz="4400" b="1" dirty="0" smtClean="0">
                  <a:solidFill>
                    <a:schemeClr val="accent5">
                      <a:lumMod val="50000"/>
                    </a:schemeClr>
                  </a:solidFill>
                </a:rPr>
                <a:t>FURAG II</a:t>
              </a:r>
            </a:p>
            <a:p>
              <a:pPr algn="ctr"/>
              <a:r>
                <a:rPr lang="es-CO" sz="4400" b="1" dirty="0" smtClean="0">
                  <a:solidFill>
                    <a:schemeClr val="accent5">
                      <a:lumMod val="50000"/>
                    </a:schemeClr>
                  </a:solidFill>
                </a:rPr>
                <a:t>Evaluación 2019</a:t>
              </a:r>
              <a:endParaRPr lang="es-CO" sz="5400" dirty="0" smtClean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327803" y="6443932"/>
              <a:ext cx="62591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200" b="1" dirty="0" smtClean="0">
                  <a:solidFill>
                    <a:schemeClr val="bg1"/>
                  </a:solidFill>
                </a:rPr>
                <a:t>OFICINA ASESORA DE PLANEACIÓN-HOSPITAL UNIVERSITARIO SAN JOSE DE POPAYAN E.S.E.</a:t>
              </a:r>
              <a:endParaRPr lang="es-CO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7" name="Grupo 6"/>
            <p:cNvGrpSpPr/>
            <p:nvPr/>
          </p:nvGrpSpPr>
          <p:grpSpPr>
            <a:xfrm>
              <a:off x="2799272" y="4753155"/>
              <a:ext cx="3392148" cy="944917"/>
              <a:chOff x="2799272" y="4753155"/>
              <a:chExt cx="3392148" cy="944917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 rotWithShape="1">
              <a:blip r:embed="rId3"/>
              <a:srcRect l="17846" t="3436" r="18036"/>
              <a:stretch/>
            </p:blipFill>
            <p:spPr>
              <a:xfrm>
                <a:off x="2799272" y="4810696"/>
                <a:ext cx="2201378" cy="738284"/>
              </a:xfrm>
              <a:prstGeom prst="rect">
                <a:avLst/>
              </a:prstGeom>
            </p:spPr>
          </p:pic>
          <p:pic>
            <p:nvPicPr>
              <p:cNvPr id="6" name="Imagen 5"/>
              <p:cNvPicPr>
                <a:picLocks noChangeAspect="1"/>
              </p:cNvPicPr>
              <p:nvPr/>
            </p:nvPicPr>
            <p:blipFill rotWithShape="1">
              <a:blip r:embed="rId4"/>
              <a:srcRect l="38339" t="41252" r="39301" b="35902"/>
              <a:stretch/>
            </p:blipFill>
            <p:spPr>
              <a:xfrm>
                <a:off x="5246503" y="4753155"/>
                <a:ext cx="944917" cy="944917"/>
              </a:xfrm>
              <a:prstGeom prst="flowChartConnector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5614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/>
          <a:srcRect l="12596" t="29977" r="52227" b="21204"/>
          <a:stretch/>
        </p:blipFill>
        <p:spPr>
          <a:xfrm>
            <a:off x="4689514" y="1590167"/>
            <a:ext cx="3994030" cy="23008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2"/>
          <a:srcRect l="58699" t="13577" r="11436" b="27307"/>
          <a:stretch/>
        </p:blipFill>
        <p:spPr>
          <a:xfrm>
            <a:off x="5018908" y="3489204"/>
            <a:ext cx="3488328" cy="262471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3"/>
          <a:srcRect l="17924" t="70944" r="25567" b="20502"/>
          <a:stretch/>
        </p:blipFill>
        <p:spPr>
          <a:xfrm>
            <a:off x="1895652" y="1180053"/>
            <a:ext cx="5352693" cy="47410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4"/>
          <a:srcRect l="60577" t="5482" r="12267" b="38362"/>
          <a:stretch/>
        </p:blipFill>
        <p:spPr>
          <a:xfrm>
            <a:off x="1122488" y="3556771"/>
            <a:ext cx="3111980" cy="2489584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-2" y="30666"/>
            <a:ext cx="9144000" cy="7052209"/>
            <a:chOff x="0" y="0"/>
            <a:chExt cx="9144000" cy="7052209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85"/>
            <a:stretch/>
          </p:blipFill>
          <p:spPr>
            <a:xfrm>
              <a:off x="0" y="4024338"/>
              <a:ext cx="9144000" cy="3027871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2284124" cy="668661"/>
            </a:xfrm>
            <a:prstGeom prst="rect">
              <a:avLst/>
            </a:prstGeom>
          </p:spPr>
        </p:pic>
      </p:grpSp>
      <p:sp>
        <p:nvSpPr>
          <p:cNvPr id="10" name="CuadroTexto 9"/>
          <p:cNvSpPr txBox="1"/>
          <p:nvPr/>
        </p:nvSpPr>
        <p:spPr>
          <a:xfrm>
            <a:off x="465824" y="6653873"/>
            <a:ext cx="3994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 smtClean="0">
                <a:solidFill>
                  <a:schemeClr val="bg1"/>
                </a:solidFill>
              </a:rPr>
              <a:t>RESULTADO FURAG II AÑO 2019</a:t>
            </a:r>
            <a:endParaRPr lang="es-CO" sz="1600" dirty="0">
              <a:solidFill>
                <a:schemeClr val="bg1"/>
              </a:solidFill>
            </a:endParaRPr>
          </a:p>
        </p:txBody>
      </p:sp>
      <p:pic>
        <p:nvPicPr>
          <p:cNvPr id="14" name="Imagen 13"/>
          <p:cNvPicPr/>
          <p:nvPr/>
        </p:nvPicPr>
        <p:blipFill rotWithShape="1">
          <a:blip r:embed="rId7"/>
          <a:srcRect l="14339" t="18952" r="53235" b="70690"/>
          <a:stretch/>
        </p:blipFill>
        <p:spPr bwMode="auto">
          <a:xfrm>
            <a:off x="2423082" y="235733"/>
            <a:ext cx="4470359" cy="8842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2"/>
          <a:srcRect l="12596" t="29977" r="52227" b="21204"/>
          <a:stretch/>
        </p:blipFill>
        <p:spPr>
          <a:xfrm>
            <a:off x="4837943" y="1579819"/>
            <a:ext cx="3994030" cy="2300824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 rotWithShape="1">
          <a:blip r:embed="rId2"/>
          <a:srcRect l="58699" t="13577" r="14887" b="28917"/>
          <a:stretch/>
        </p:blipFill>
        <p:spPr>
          <a:xfrm>
            <a:off x="5004470" y="3764350"/>
            <a:ext cx="3177966" cy="2490961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4"/>
          <a:srcRect l="60577" t="5482" r="12267" b="38362"/>
          <a:stretch/>
        </p:blipFill>
        <p:spPr>
          <a:xfrm>
            <a:off x="1046444" y="3585557"/>
            <a:ext cx="3260288" cy="248958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8"/>
          <a:srcRect t="26201"/>
          <a:stretch/>
        </p:blipFill>
        <p:spPr>
          <a:xfrm>
            <a:off x="632472" y="1587260"/>
            <a:ext cx="4295954" cy="2210436"/>
          </a:xfrm>
          <a:prstGeom prst="rect">
            <a:avLst/>
          </a:prstGeom>
        </p:spPr>
      </p:pic>
      <p:sp>
        <p:nvSpPr>
          <p:cNvPr id="61" name="Flecha derecha 60"/>
          <p:cNvSpPr/>
          <p:nvPr/>
        </p:nvSpPr>
        <p:spPr>
          <a:xfrm>
            <a:off x="3916392" y="1151795"/>
            <a:ext cx="1406103" cy="876743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139E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 smtClean="0">
                <a:solidFill>
                  <a:srgbClr val="139EAD"/>
                </a:solidFill>
              </a:rPr>
              <a:t>+ 3,9</a:t>
            </a:r>
            <a:endParaRPr lang="es-CO" sz="2800" b="1" dirty="0">
              <a:solidFill>
                <a:srgbClr val="139E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70311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0" y="0"/>
            <a:ext cx="9144000" cy="7052209"/>
            <a:chOff x="0" y="0"/>
            <a:chExt cx="9144000" cy="7052209"/>
          </a:xfrm>
        </p:grpSpPr>
        <p:grpSp>
          <p:nvGrpSpPr>
            <p:cNvPr id="9" name="Grupo 8"/>
            <p:cNvGrpSpPr/>
            <p:nvPr/>
          </p:nvGrpSpPr>
          <p:grpSpPr>
            <a:xfrm>
              <a:off x="0" y="0"/>
              <a:ext cx="9144000" cy="7052209"/>
              <a:chOff x="0" y="0"/>
              <a:chExt cx="9144000" cy="7052209"/>
            </a:xfrm>
          </p:grpSpPr>
          <p:pic>
            <p:nvPicPr>
              <p:cNvPr id="6" name="Imagen 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3585"/>
              <a:stretch/>
            </p:blipFill>
            <p:spPr>
              <a:xfrm>
                <a:off x="0" y="4024338"/>
                <a:ext cx="9144000" cy="3027871"/>
              </a:xfrm>
              <a:prstGeom prst="rect">
                <a:avLst/>
              </a:prstGeom>
            </p:spPr>
          </p:pic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2284124" cy="668661"/>
              </a:xfrm>
              <a:prstGeom prst="rect">
                <a:avLst/>
              </a:prstGeom>
            </p:spPr>
          </p:pic>
        </p:grpSp>
        <p:sp>
          <p:nvSpPr>
            <p:cNvPr id="10" name="CuadroTexto 9"/>
            <p:cNvSpPr txBox="1"/>
            <p:nvPr/>
          </p:nvSpPr>
          <p:spPr>
            <a:xfrm>
              <a:off x="379562" y="6625087"/>
              <a:ext cx="39940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</a:rPr>
                <a:t>RESULTADO FURAG II AÑO 2019</a:t>
              </a:r>
              <a:endParaRPr lang="es-CO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215" y="1129104"/>
            <a:ext cx="6579569" cy="533944"/>
          </a:xfrm>
          <a:prstGeom prst="rect">
            <a:avLst/>
          </a:prstGeom>
        </p:spPr>
      </p:pic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19088" y="1931988"/>
            <a:ext cx="8721725" cy="3225800"/>
            <a:chOff x="201" y="1217"/>
            <a:chExt cx="5494" cy="2032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1" y="1217"/>
              <a:ext cx="5490" cy="1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4335" y="1230"/>
              <a:ext cx="46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84AAE2"/>
                  </a:solidFill>
                  <a:effectLst/>
                  <a:latin typeface="Candara Light" panose="020E0502030303020204" pitchFamily="34" charset="0"/>
                </a:rPr>
                <a:t>2018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5110" y="1230"/>
              <a:ext cx="46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84AAE2"/>
                  </a:solidFill>
                  <a:effectLst/>
                  <a:latin typeface="Candara Light" panose="020E0502030303020204" pitchFamily="34" charset="0"/>
                </a:rPr>
                <a:t>2019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236" y="1478"/>
              <a:ext cx="29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D36FC0"/>
                  </a:solidFill>
                  <a:effectLst/>
                  <a:latin typeface="Candara Light" panose="020E0502030303020204" pitchFamily="34" charset="0"/>
                </a:rPr>
                <a:t>D1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14" y="1478"/>
              <a:ext cx="140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D36FC0"/>
                  </a:solidFill>
                  <a:effectLst/>
                  <a:latin typeface="Candara Light" panose="020E0502030303020204" pitchFamily="34" charset="0"/>
                </a:rPr>
                <a:t>Talento humano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4348" y="1478"/>
              <a:ext cx="36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dirty="0" smtClean="0">
                  <a:ln>
                    <a:noFill/>
                  </a:ln>
                  <a:solidFill>
                    <a:srgbClr val="D36FC0"/>
                  </a:solidFill>
                  <a:effectLst/>
                  <a:latin typeface="Candara Light" panose="020E0502030303020204" pitchFamily="34" charset="0"/>
                </a:rPr>
                <a:t>64,9</a:t>
              </a: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5136" y="1478"/>
              <a:ext cx="40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D36FC0"/>
                  </a:solidFill>
                  <a:effectLst/>
                  <a:latin typeface="Candara Light" panose="020E0502030303020204" pitchFamily="34" charset="0"/>
                </a:rPr>
                <a:t>61,2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236" y="1725"/>
              <a:ext cx="30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5E6BE4"/>
                  </a:solidFill>
                  <a:effectLst/>
                  <a:latin typeface="Candara Light" panose="020E0502030303020204" pitchFamily="34" charset="0"/>
                </a:rPr>
                <a:t>D2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514" y="1725"/>
              <a:ext cx="3478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5E6BE4"/>
                  </a:solidFill>
                  <a:effectLst/>
                  <a:latin typeface="Candara Light" panose="020E0502030303020204" pitchFamily="34" charset="0"/>
                </a:rPr>
                <a:t>Direccionamiento Estratégico y Planeación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4357" y="1725"/>
              <a:ext cx="36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dirty="0" smtClean="0">
                  <a:ln>
                    <a:noFill/>
                  </a:ln>
                  <a:solidFill>
                    <a:srgbClr val="5E6BE4"/>
                  </a:solidFill>
                  <a:effectLst/>
                  <a:latin typeface="Candara Light" panose="020E0502030303020204" pitchFamily="34" charset="0"/>
                </a:rPr>
                <a:t>65,0</a:t>
              </a: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5110" y="1725"/>
              <a:ext cx="46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5E6BE4"/>
                  </a:solidFill>
                  <a:effectLst/>
                  <a:latin typeface="Candara Light" panose="020E0502030303020204" pitchFamily="34" charset="0"/>
                </a:rPr>
                <a:t>64,6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236" y="1973"/>
              <a:ext cx="31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FC8080"/>
                  </a:solidFill>
                  <a:effectLst/>
                  <a:latin typeface="Candara Light" panose="020E0502030303020204" pitchFamily="34" charset="0"/>
                </a:rPr>
                <a:t>D3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514" y="1973"/>
              <a:ext cx="2998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FC8080"/>
                  </a:solidFill>
                  <a:effectLst/>
                  <a:latin typeface="Candara Light" panose="020E0502030303020204" pitchFamily="34" charset="0"/>
                </a:rPr>
                <a:t>Gestión para Resultados con Valores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4344" y="1973"/>
              <a:ext cx="35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dirty="0" smtClean="0">
                  <a:ln>
                    <a:noFill/>
                  </a:ln>
                  <a:solidFill>
                    <a:srgbClr val="FC8080"/>
                  </a:solidFill>
                  <a:effectLst/>
                  <a:latin typeface="Candara Light" panose="020E0502030303020204" pitchFamily="34" charset="0"/>
                </a:rPr>
                <a:t>63,4</a:t>
              </a: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5114" y="1973"/>
              <a:ext cx="458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FC8080"/>
                  </a:solidFill>
                  <a:effectLst/>
                  <a:latin typeface="Candara Light" panose="020E0502030303020204" pitchFamily="34" charset="0"/>
                </a:rPr>
                <a:t>67,0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236" y="2220"/>
              <a:ext cx="32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7BBD6B"/>
                  </a:solidFill>
                  <a:effectLst/>
                  <a:latin typeface="Candara Light" panose="020E0502030303020204" pitchFamily="34" charset="0"/>
                </a:rPr>
                <a:t>D4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514" y="2220"/>
              <a:ext cx="212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7BBD6B"/>
                  </a:solidFill>
                  <a:effectLst/>
                  <a:latin typeface="Candara Light" panose="020E0502030303020204" pitchFamily="34" charset="0"/>
                </a:rPr>
                <a:t>Evaluación de Resultados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4348" y="2220"/>
              <a:ext cx="3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dirty="0" smtClean="0">
                  <a:ln>
                    <a:noFill/>
                  </a:ln>
                  <a:solidFill>
                    <a:srgbClr val="7BBD6B"/>
                  </a:solidFill>
                  <a:effectLst/>
                  <a:latin typeface="Candara Light" panose="020E0502030303020204" pitchFamily="34" charset="0"/>
                </a:rPr>
                <a:t>59,3</a:t>
              </a: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5114" y="2220"/>
              <a:ext cx="453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7BBD6B"/>
                  </a:solidFill>
                  <a:effectLst/>
                  <a:latin typeface="Candara Light" panose="020E0502030303020204" pitchFamily="34" charset="0"/>
                </a:rPr>
                <a:t>64,3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236" y="2467"/>
              <a:ext cx="31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43ACB7"/>
                  </a:solidFill>
                  <a:effectLst/>
                  <a:latin typeface="Candara Light" panose="020E0502030303020204" pitchFamily="34" charset="0"/>
                </a:rPr>
                <a:t>D5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514" y="2467"/>
              <a:ext cx="2355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43ACB7"/>
                  </a:solidFill>
                  <a:effectLst/>
                  <a:latin typeface="Candara Light" panose="020E0502030303020204" pitchFamily="34" charset="0"/>
                </a:rPr>
                <a:t>Información y Comunicación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4344" y="2467"/>
              <a:ext cx="37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dirty="0" smtClean="0">
                  <a:ln>
                    <a:noFill/>
                  </a:ln>
                  <a:solidFill>
                    <a:srgbClr val="43ACB7"/>
                  </a:solidFill>
                  <a:effectLst/>
                  <a:latin typeface="Candara Light" panose="020E0502030303020204" pitchFamily="34" charset="0"/>
                </a:rPr>
                <a:t>60,0</a:t>
              </a: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6"/>
            <p:cNvSpPr>
              <a:spLocks noChangeArrowheads="1"/>
            </p:cNvSpPr>
            <p:nvPr/>
          </p:nvSpPr>
          <p:spPr bwMode="auto">
            <a:xfrm>
              <a:off x="5110" y="2467"/>
              <a:ext cx="46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43ACB7"/>
                  </a:solidFill>
                  <a:effectLst/>
                  <a:latin typeface="Candara Light" panose="020E0502030303020204" pitchFamily="34" charset="0"/>
                </a:rPr>
                <a:t>64,6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236" y="2715"/>
              <a:ext cx="330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DDD12F"/>
                  </a:solidFill>
                  <a:effectLst/>
                  <a:latin typeface="Candara Light" panose="020E0502030303020204" pitchFamily="34" charset="0"/>
                </a:rPr>
                <a:t>D6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514" y="2715"/>
              <a:ext cx="210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DDD12F"/>
                  </a:solidFill>
                  <a:effectLst/>
                  <a:latin typeface="Candara Light" panose="020E0502030303020204" pitchFamily="34" charset="0"/>
                </a:rPr>
                <a:t>Gestión de Conocimiento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4357" y="2715"/>
              <a:ext cx="3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dirty="0" smtClean="0">
                  <a:ln>
                    <a:noFill/>
                  </a:ln>
                  <a:solidFill>
                    <a:srgbClr val="DDD12F"/>
                  </a:solidFill>
                  <a:effectLst/>
                  <a:latin typeface="Candara Light" panose="020E0502030303020204" pitchFamily="34" charset="0"/>
                </a:rPr>
                <a:t>61,3</a:t>
              </a: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5110" y="2715"/>
              <a:ext cx="46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DDD12F"/>
                  </a:solidFill>
                  <a:effectLst/>
                  <a:latin typeface="Candara Light" panose="020E0502030303020204" pitchFamily="34" charset="0"/>
                </a:rPr>
                <a:t>60,4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236" y="2962"/>
              <a:ext cx="313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F2613A"/>
                  </a:solidFill>
                  <a:effectLst/>
                  <a:latin typeface="Candara Light" panose="020E0502030303020204" pitchFamily="34" charset="0"/>
                </a:rPr>
                <a:t>D7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514" y="2962"/>
              <a:ext cx="1321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F2613A"/>
                  </a:solidFill>
                  <a:effectLst/>
                  <a:latin typeface="Candara Light" panose="020E0502030303020204" pitchFamily="34" charset="0"/>
                </a:rPr>
                <a:t>Control Interno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4348" y="2962"/>
              <a:ext cx="35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dirty="0" smtClean="0">
                  <a:ln>
                    <a:noFill/>
                  </a:ln>
                  <a:solidFill>
                    <a:srgbClr val="F2613A"/>
                  </a:solidFill>
                  <a:effectLst/>
                  <a:latin typeface="Candara Light" panose="020E0502030303020204" pitchFamily="34" charset="0"/>
                </a:rPr>
                <a:t>63,8</a:t>
              </a: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5114" y="2962"/>
              <a:ext cx="458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400" b="1" i="0" u="none" strike="noStrike" cap="none" normalizeH="0" baseline="0" smtClean="0">
                  <a:ln>
                    <a:noFill/>
                  </a:ln>
                  <a:solidFill>
                    <a:srgbClr val="F2613A"/>
                  </a:solidFill>
                  <a:effectLst/>
                  <a:latin typeface="Candara Light" panose="020E0502030303020204" pitchFamily="34" charset="0"/>
                </a:rPr>
                <a:t>67,9</a:t>
              </a:r>
              <a:endParaRPr kumimoji="0" lang="es-CO" altLang="es-C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201" y="1217"/>
              <a:ext cx="4" cy="1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478" y="1217"/>
              <a:ext cx="5" cy="1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4137" y="1217"/>
              <a:ext cx="4" cy="1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4912" y="1217"/>
              <a:ext cx="4" cy="1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45" name="Line 39"/>
            <p:cNvSpPr>
              <a:spLocks noChangeShapeType="1"/>
            </p:cNvSpPr>
            <p:nvPr/>
          </p:nvSpPr>
          <p:spPr bwMode="auto">
            <a:xfrm>
              <a:off x="205" y="1217"/>
              <a:ext cx="5486" cy="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46" name="Rectangle 40"/>
            <p:cNvSpPr>
              <a:spLocks noChangeArrowheads="1"/>
            </p:cNvSpPr>
            <p:nvPr/>
          </p:nvSpPr>
          <p:spPr bwMode="auto">
            <a:xfrm>
              <a:off x="205" y="1217"/>
              <a:ext cx="5486" cy="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47" name="Rectangle 41"/>
            <p:cNvSpPr>
              <a:spLocks noChangeArrowheads="1"/>
            </p:cNvSpPr>
            <p:nvPr/>
          </p:nvSpPr>
          <p:spPr bwMode="auto">
            <a:xfrm>
              <a:off x="5687" y="1217"/>
              <a:ext cx="4" cy="1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48" name="Line 42"/>
            <p:cNvSpPr>
              <a:spLocks noChangeShapeType="1"/>
            </p:cNvSpPr>
            <p:nvPr/>
          </p:nvSpPr>
          <p:spPr bwMode="auto">
            <a:xfrm>
              <a:off x="205" y="1464"/>
              <a:ext cx="5486" cy="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49" name="Rectangle 43"/>
            <p:cNvSpPr>
              <a:spLocks noChangeArrowheads="1"/>
            </p:cNvSpPr>
            <p:nvPr/>
          </p:nvSpPr>
          <p:spPr bwMode="auto">
            <a:xfrm>
              <a:off x="205" y="1464"/>
              <a:ext cx="5486" cy="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0" name="Line 44"/>
            <p:cNvSpPr>
              <a:spLocks noChangeShapeType="1"/>
            </p:cNvSpPr>
            <p:nvPr/>
          </p:nvSpPr>
          <p:spPr bwMode="auto">
            <a:xfrm>
              <a:off x="205" y="1712"/>
              <a:ext cx="5486" cy="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1" name="Rectangle 45"/>
            <p:cNvSpPr>
              <a:spLocks noChangeArrowheads="1"/>
            </p:cNvSpPr>
            <p:nvPr/>
          </p:nvSpPr>
          <p:spPr bwMode="auto">
            <a:xfrm>
              <a:off x="205" y="1712"/>
              <a:ext cx="5486" cy="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2" name="Line 46"/>
            <p:cNvSpPr>
              <a:spLocks noChangeShapeType="1"/>
            </p:cNvSpPr>
            <p:nvPr/>
          </p:nvSpPr>
          <p:spPr bwMode="auto">
            <a:xfrm>
              <a:off x="205" y="1959"/>
              <a:ext cx="5486" cy="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3" name="Rectangle 47"/>
            <p:cNvSpPr>
              <a:spLocks noChangeArrowheads="1"/>
            </p:cNvSpPr>
            <p:nvPr/>
          </p:nvSpPr>
          <p:spPr bwMode="auto">
            <a:xfrm>
              <a:off x="205" y="1959"/>
              <a:ext cx="5486" cy="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4" name="Line 48"/>
            <p:cNvSpPr>
              <a:spLocks noChangeShapeType="1"/>
            </p:cNvSpPr>
            <p:nvPr/>
          </p:nvSpPr>
          <p:spPr bwMode="auto">
            <a:xfrm>
              <a:off x="205" y="2207"/>
              <a:ext cx="5486" cy="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5" name="Rectangle 49"/>
            <p:cNvSpPr>
              <a:spLocks noChangeArrowheads="1"/>
            </p:cNvSpPr>
            <p:nvPr/>
          </p:nvSpPr>
          <p:spPr bwMode="auto">
            <a:xfrm>
              <a:off x="205" y="2207"/>
              <a:ext cx="5486" cy="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6" name="Line 50"/>
            <p:cNvSpPr>
              <a:spLocks noChangeShapeType="1"/>
            </p:cNvSpPr>
            <p:nvPr/>
          </p:nvSpPr>
          <p:spPr bwMode="auto">
            <a:xfrm>
              <a:off x="205" y="2454"/>
              <a:ext cx="5486" cy="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7" name="Rectangle 51"/>
            <p:cNvSpPr>
              <a:spLocks noChangeArrowheads="1"/>
            </p:cNvSpPr>
            <p:nvPr/>
          </p:nvSpPr>
          <p:spPr bwMode="auto">
            <a:xfrm>
              <a:off x="205" y="2454"/>
              <a:ext cx="5486" cy="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8" name="Line 52"/>
            <p:cNvSpPr>
              <a:spLocks noChangeShapeType="1"/>
            </p:cNvSpPr>
            <p:nvPr/>
          </p:nvSpPr>
          <p:spPr bwMode="auto">
            <a:xfrm>
              <a:off x="205" y="2702"/>
              <a:ext cx="5486" cy="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59" name="Rectangle 53"/>
            <p:cNvSpPr>
              <a:spLocks noChangeArrowheads="1"/>
            </p:cNvSpPr>
            <p:nvPr/>
          </p:nvSpPr>
          <p:spPr bwMode="auto">
            <a:xfrm>
              <a:off x="205" y="2702"/>
              <a:ext cx="5486" cy="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0" name="Line 54"/>
            <p:cNvSpPr>
              <a:spLocks noChangeShapeType="1"/>
            </p:cNvSpPr>
            <p:nvPr/>
          </p:nvSpPr>
          <p:spPr bwMode="auto">
            <a:xfrm>
              <a:off x="205" y="2949"/>
              <a:ext cx="5486" cy="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1" name="Rectangle 55"/>
            <p:cNvSpPr>
              <a:spLocks noChangeArrowheads="1"/>
            </p:cNvSpPr>
            <p:nvPr/>
          </p:nvSpPr>
          <p:spPr bwMode="auto">
            <a:xfrm>
              <a:off x="205" y="2949"/>
              <a:ext cx="5486" cy="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2" name="Line 56"/>
            <p:cNvSpPr>
              <a:spLocks noChangeShapeType="1"/>
            </p:cNvSpPr>
            <p:nvPr/>
          </p:nvSpPr>
          <p:spPr bwMode="auto">
            <a:xfrm>
              <a:off x="201" y="1217"/>
              <a:ext cx="0" cy="1984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3" name="Rectangle 57"/>
            <p:cNvSpPr>
              <a:spLocks noChangeArrowheads="1"/>
            </p:cNvSpPr>
            <p:nvPr/>
          </p:nvSpPr>
          <p:spPr bwMode="auto">
            <a:xfrm>
              <a:off x="201" y="1217"/>
              <a:ext cx="4" cy="19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4" name="Line 58"/>
            <p:cNvSpPr>
              <a:spLocks noChangeShapeType="1"/>
            </p:cNvSpPr>
            <p:nvPr/>
          </p:nvSpPr>
          <p:spPr bwMode="auto">
            <a:xfrm>
              <a:off x="478" y="1221"/>
              <a:ext cx="0" cy="198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5" name="Rectangle 59"/>
            <p:cNvSpPr>
              <a:spLocks noChangeArrowheads="1"/>
            </p:cNvSpPr>
            <p:nvPr/>
          </p:nvSpPr>
          <p:spPr bwMode="auto">
            <a:xfrm>
              <a:off x="478" y="1221"/>
              <a:ext cx="5" cy="19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6" name="Line 60"/>
            <p:cNvSpPr>
              <a:spLocks noChangeShapeType="1"/>
            </p:cNvSpPr>
            <p:nvPr/>
          </p:nvSpPr>
          <p:spPr bwMode="auto">
            <a:xfrm>
              <a:off x="4137" y="1221"/>
              <a:ext cx="0" cy="198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7" name="Rectangle 61"/>
            <p:cNvSpPr>
              <a:spLocks noChangeArrowheads="1"/>
            </p:cNvSpPr>
            <p:nvPr/>
          </p:nvSpPr>
          <p:spPr bwMode="auto">
            <a:xfrm>
              <a:off x="4137" y="1221"/>
              <a:ext cx="4" cy="19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8" name="Line 62"/>
            <p:cNvSpPr>
              <a:spLocks noChangeShapeType="1"/>
            </p:cNvSpPr>
            <p:nvPr/>
          </p:nvSpPr>
          <p:spPr bwMode="auto">
            <a:xfrm>
              <a:off x="4912" y="1221"/>
              <a:ext cx="0" cy="198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69" name="Rectangle 63"/>
            <p:cNvSpPr>
              <a:spLocks noChangeArrowheads="1"/>
            </p:cNvSpPr>
            <p:nvPr/>
          </p:nvSpPr>
          <p:spPr bwMode="auto">
            <a:xfrm>
              <a:off x="4912" y="1221"/>
              <a:ext cx="4" cy="19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0" name="Line 64"/>
            <p:cNvSpPr>
              <a:spLocks noChangeShapeType="1"/>
            </p:cNvSpPr>
            <p:nvPr/>
          </p:nvSpPr>
          <p:spPr bwMode="auto">
            <a:xfrm>
              <a:off x="205" y="3197"/>
              <a:ext cx="5486" cy="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1" name="Rectangle 65"/>
            <p:cNvSpPr>
              <a:spLocks noChangeArrowheads="1"/>
            </p:cNvSpPr>
            <p:nvPr/>
          </p:nvSpPr>
          <p:spPr bwMode="auto">
            <a:xfrm>
              <a:off x="205" y="3197"/>
              <a:ext cx="5486" cy="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2" name="Line 66"/>
            <p:cNvSpPr>
              <a:spLocks noChangeShapeType="1"/>
            </p:cNvSpPr>
            <p:nvPr/>
          </p:nvSpPr>
          <p:spPr bwMode="auto">
            <a:xfrm>
              <a:off x="5687" y="1221"/>
              <a:ext cx="0" cy="198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3" name="Rectangle 67"/>
            <p:cNvSpPr>
              <a:spLocks noChangeArrowheads="1"/>
            </p:cNvSpPr>
            <p:nvPr/>
          </p:nvSpPr>
          <p:spPr bwMode="auto">
            <a:xfrm>
              <a:off x="5687" y="1221"/>
              <a:ext cx="4" cy="19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4" name="Line 68"/>
            <p:cNvSpPr>
              <a:spLocks noChangeShapeType="1"/>
            </p:cNvSpPr>
            <p:nvPr/>
          </p:nvSpPr>
          <p:spPr bwMode="auto">
            <a:xfrm>
              <a:off x="201" y="3201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5" name="Rectangle 69"/>
            <p:cNvSpPr>
              <a:spLocks noChangeArrowheads="1"/>
            </p:cNvSpPr>
            <p:nvPr/>
          </p:nvSpPr>
          <p:spPr bwMode="auto">
            <a:xfrm>
              <a:off x="201" y="3201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6" name="Line 70"/>
            <p:cNvSpPr>
              <a:spLocks noChangeShapeType="1"/>
            </p:cNvSpPr>
            <p:nvPr/>
          </p:nvSpPr>
          <p:spPr bwMode="auto">
            <a:xfrm>
              <a:off x="478" y="3201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7" name="Rectangle 71"/>
            <p:cNvSpPr>
              <a:spLocks noChangeArrowheads="1"/>
            </p:cNvSpPr>
            <p:nvPr/>
          </p:nvSpPr>
          <p:spPr bwMode="auto">
            <a:xfrm>
              <a:off x="478" y="3201"/>
              <a:ext cx="5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8" name="Line 72"/>
            <p:cNvSpPr>
              <a:spLocks noChangeShapeType="1"/>
            </p:cNvSpPr>
            <p:nvPr/>
          </p:nvSpPr>
          <p:spPr bwMode="auto">
            <a:xfrm>
              <a:off x="4137" y="3201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79" name="Rectangle 73"/>
            <p:cNvSpPr>
              <a:spLocks noChangeArrowheads="1"/>
            </p:cNvSpPr>
            <p:nvPr/>
          </p:nvSpPr>
          <p:spPr bwMode="auto">
            <a:xfrm>
              <a:off x="4137" y="3201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0" name="Line 74"/>
            <p:cNvSpPr>
              <a:spLocks noChangeShapeType="1"/>
            </p:cNvSpPr>
            <p:nvPr/>
          </p:nvSpPr>
          <p:spPr bwMode="auto">
            <a:xfrm>
              <a:off x="4912" y="3201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1" name="Rectangle 75"/>
            <p:cNvSpPr>
              <a:spLocks noChangeArrowheads="1"/>
            </p:cNvSpPr>
            <p:nvPr/>
          </p:nvSpPr>
          <p:spPr bwMode="auto">
            <a:xfrm>
              <a:off x="4912" y="3201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2" name="Line 76"/>
            <p:cNvSpPr>
              <a:spLocks noChangeShapeType="1"/>
            </p:cNvSpPr>
            <p:nvPr/>
          </p:nvSpPr>
          <p:spPr bwMode="auto">
            <a:xfrm>
              <a:off x="5687" y="3201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3" name="Rectangle 77"/>
            <p:cNvSpPr>
              <a:spLocks noChangeArrowheads="1"/>
            </p:cNvSpPr>
            <p:nvPr/>
          </p:nvSpPr>
          <p:spPr bwMode="auto">
            <a:xfrm>
              <a:off x="5687" y="3201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4" name="Line 78"/>
            <p:cNvSpPr>
              <a:spLocks noChangeShapeType="1"/>
            </p:cNvSpPr>
            <p:nvPr/>
          </p:nvSpPr>
          <p:spPr bwMode="auto">
            <a:xfrm>
              <a:off x="5691" y="1217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5" name="Rectangle 79"/>
            <p:cNvSpPr>
              <a:spLocks noChangeArrowheads="1"/>
            </p:cNvSpPr>
            <p:nvPr/>
          </p:nvSpPr>
          <p:spPr bwMode="auto">
            <a:xfrm>
              <a:off x="5691" y="1217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6" name="Line 80"/>
            <p:cNvSpPr>
              <a:spLocks noChangeShapeType="1"/>
            </p:cNvSpPr>
            <p:nvPr/>
          </p:nvSpPr>
          <p:spPr bwMode="auto">
            <a:xfrm>
              <a:off x="5691" y="1464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7" name="Rectangle 81"/>
            <p:cNvSpPr>
              <a:spLocks noChangeArrowheads="1"/>
            </p:cNvSpPr>
            <p:nvPr/>
          </p:nvSpPr>
          <p:spPr bwMode="auto">
            <a:xfrm>
              <a:off x="5691" y="1464"/>
              <a:ext cx="4" cy="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8" name="Line 82"/>
            <p:cNvSpPr>
              <a:spLocks noChangeShapeType="1"/>
            </p:cNvSpPr>
            <p:nvPr/>
          </p:nvSpPr>
          <p:spPr bwMode="auto">
            <a:xfrm>
              <a:off x="5691" y="1712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89" name="Rectangle 83"/>
            <p:cNvSpPr>
              <a:spLocks noChangeArrowheads="1"/>
            </p:cNvSpPr>
            <p:nvPr/>
          </p:nvSpPr>
          <p:spPr bwMode="auto">
            <a:xfrm>
              <a:off x="5691" y="1712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0" name="Line 84"/>
            <p:cNvSpPr>
              <a:spLocks noChangeShapeType="1"/>
            </p:cNvSpPr>
            <p:nvPr/>
          </p:nvSpPr>
          <p:spPr bwMode="auto">
            <a:xfrm>
              <a:off x="5691" y="1959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1" name="Rectangle 85"/>
            <p:cNvSpPr>
              <a:spLocks noChangeArrowheads="1"/>
            </p:cNvSpPr>
            <p:nvPr/>
          </p:nvSpPr>
          <p:spPr bwMode="auto">
            <a:xfrm>
              <a:off x="5691" y="1959"/>
              <a:ext cx="4" cy="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2" name="Line 86"/>
            <p:cNvSpPr>
              <a:spLocks noChangeShapeType="1"/>
            </p:cNvSpPr>
            <p:nvPr/>
          </p:nvSpPr>
          <p:spPr bwMode="auto">
            <a:xfrm>
              <a:off x="5691" y="2207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3" name="Rectangle 87"/>
            <p:cNvSpPr>
              <a:spLocks noChangeArrowheads="1"/>
            </p:cNvSpPr>
            <p:nvPr/>
          </p:nvSpPr>
          <p:spPr bwMode="auto">
            <a:xfrm>
              <a:off x="5691" y="2207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4" name="Line 88"/>
            <p:cNvSpPr>
              <a:spLocks noChangeShapeType="1"/>
            </p:cNvSpPr>
            <p:nvPr/>
          </p:nvSpPr>
          <p:spPr bwMode="auto">
            <a:xfrm>
              <a:off x="5691" y="2454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5" name="Rectangle 89"/>
            <p:cNvSpPr>
              <a:spLocks noChangeArrowheads="1"/>
            </p:cNvSpPr>
            <p:nvPr/>
          </p:nvSpPr>
          <p:spPr bwMode="auto">
            <a:xfrm>
              <a:off x="5691" y="2454"/>
              <a:ext cx="4" cy="5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6" name="Line 90"/>
            <p:cNvSpPr>
              <a:spLocks noChangeShapeType="1"/>
            </p:cNvSpPr>
            <p:nvPr/>
          </p:nvSpPr>
          <p:spPr bwMode="auto">
            <a:xfrm>
              <a:off x="5691" y="2702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7" name="Rectangle 91"/>
            <p:cNvSpPr>
              <a:spLocks noChangeArrowheads="1"/>
            </p:cNvSpPr>
            <p:nvPr/>
          </p:nvSpPr>
          <p:spPr bwMode="auto">
            <a:xfrm>
              <a:off x="5691" y="2702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8" name="Line 92"/>
            <p:cNvSpPr>
              <a:spLocks noChangeShapeType="1"/>
            </p:cNvSpPr>
            <p:nvPr/>
          </p:nvSpPr>
          <p:spPr bwMode="auto">
            <a:xfrm>
              <a:off x="5691" y="2949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99" name="Rectangle 93"/>
            <p:cNvSpPr>
              <a:spLocks noChangeArrowheads="1"/>
            </p:cNvSpPr>
            <p:nvPr/>
          </p:nvSpPr>
          <p:spPr bwMode="auto">
            <a:xfrm>
              <a:off x="5691" y="2949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100" name="Line 94"/>
            <p:cNvSpPr>
              <a:spLocks noChangeShapeType="1"/>
            </p:cNvSpPr>
            <p:nvPr/>
          </p:nvSpPr>
          <p:spPr bwMode="auto">
            <a:xfrm>
              <a:off x="5691" y="3197"/>
              <a:ext cx="1" cy="1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sp>
          <p:nvSpPr>
            <p:cNvPr id="101" name="Rectangle 95"/>
            <p:cNvSpPr>
              <a:spLocks noChangeArrowheads="1"/>
            </p:cNvSpPr>
            <p:nvPr/>
          </p:nvSpPr>
          <p:spPr bwMode="auto">
            <a:xfrm>
              <a:off x="5691" y="3197"/>
              <a:ext cx="4" cy="4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</p:grpSp>
    </p:spTree>
    <p:extLst>
      <p:ext uri="{BB962C8B-B14F-4D97-AF65-F5344CB8AC3E}">
        <p14:creationId xmlns:p14="http://schemas.microsoft.com/office/powerpoint/2010/main" val="167168643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0" y="0"/>
            <a:ext cx="9144000" cy="7052209"/>
            <a:chOff x="0" y="0"/>
            <a:chExt cx="9144000" cy="7052209"/>
          </a:xfrm>
        </p:grpSpPr>
        <p:grpSp>
          <p:nvGrpSpPr>
            <p:cNvPr id="9" name="Grupo 8"/>
            <p:cNvGrpSpPr/>
            <p:nvPr/>
          </p:nvGrpSpPr>
          <p:grpSpPr>
            <a:xfrm>
              <a:off x="0" y="0"/>
              <a:ext cx="9144000" cy="7052209"/>
              <a:chOff x="0" y="0"/>
              <a:chExt cx="9144000" cy="7052209"/>
            </a:xfrm>
          </p:grpSpPr>
          <p:pic>
            <p:nvPicPr>
              <p:cNvPr id="6" name="Imagen 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3585"/>
              <a:stretch/>
            </p:blipFill>
            <p:spPr>
              <a:xfrm>
                <a:off x="0" y="4024338"/>
                <a:ext cx="9144000" cy="3027871"/>
              </a:xfrm>
              <a:prstGeom prst="rect">
                <a:avLst/>
              </a:prstGeom>
            </p:spPr>
          </p:pic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2284124" cy="668661"/>
              </a:xfrm>
              <a:prstGeom prst="rect">
                <a:avLst/>
              </a:prstGeom>
            </p:spPr>
          </p:pic>
        </p:grpSp>
        <p:sp>
          <p:nvSpPr>
            <p:cNvPr id="10" name="CuadroTexto 9"/>
            <p:cNvSpPr txBox="1"/>
            <p:nvPr/>
          </p:nvSpPr>
          <p:spPr>
            <a:xfrm>
              <a:off x="379562" y="6625087"/>
              <a:ext cx="39940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600" dirty="0" smtClean="0">
                  <a:solidFill>
                    <a:schemeClr val="bg1"/>
                  </a:solidFill>
                </a:rPr>
                <a:t>RESULTADO FURAG II AÑO 2019</a:t>
              </a:r>
              <a:endParaRPr lang="es-CO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874" y="584654"/>
            <a:ext cx="6584251" cy="56697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576" y="1336729"/>
            <a:ext cx="3550055" cy="33042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948" y="4722592"/>
            <a:ext cx="3537164" cy="146904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7"/>
          <a:srcRect r="6813"/>
          <a:stretch/>
        </p:blipFill>
        <p:spPr>
          <a:xfrm>
            <a:off x="4768576" y="4843317"/>
            <a:ext cx="3452398" cy="134831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948" y="1345333"/>
            <a:ext cx="3563984" cy="328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7805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85"/>
          <a:stretch/>
        </p:blipFill>
        <p:spPr>
          <a:xfrm>
            <a:off x="0" y="4024338"/>
            <a:ext cx="9144000" cy="302787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79562" y="6625087"/>
            <a:ext cx="3994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 smtClean="0">
                <a:solidFill>
                  <a:schemeClr val="bg1"/>
                </a:solidFill>
              </a:rPr>
              <a:t>RESULTADO FURAG II AÑO 2019</a:t>
            </a:r>
            <a:endParaRPr lang="es-CO" sz="1600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44962" cy="94496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b="88536"/>
          <a:stretch/>
        </p:blipFill>
        <p:spPr>
          <a:xfrm>
            <a:off x="1206564" y="640665"/>
            <a:ext cx="7264317" cy="72945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5624" y="1912505"/>
            <a:ext cx="5352752" cy="46943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6"/>
          <a:srcRect l="12891" t="39573" r="55079" b="30513"/>
          <a:stretch/>
        </p:blipFill>
        <p:spPr>
          <a:xfrm>
            <a:off x="4572000" y="2491171"/>
            <a:ext cx="4331815" cy="2275660"/>
          </a:xfrm>
          <a:prstGeom prst="rect">
            <a:avLst/>
          </a:prstGeom>
        </p:spPr>
      </p:pic>
      <p:sp>
        <p:nvSpPr>
          <p:cNvPr id="21" name="Flecha derecha 20"/>
          <p:cNvSpPr/>
          <p:nvPr/>
        </p:nvSpPr>
        <p:spPr>
          <a:xfrm>
            <a:off x="3942191" y="1900532"/>
            <a:ext cx="1406103" cy="876743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139E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 smtClean="0">
                <a:solidFill>
                  <a:srgbClr val="139EAD"/>
                </a:solidFill>
              </a:rPr>
              <a:t>+ 4,1</a:t>
            </a:r>
            <a:endParaRPr lang="es-CO" sz="2800" b="1" dirty="0">
              <a:solidFill>
                <a:srgbClr val="139EAD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645402"/>
            <a:ext cx="4584779" cy="214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30132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1356</TotalTime>
  <Words>92</Words>
  <Application>Microsoft Office PowerPoint</Application>
  <PresentationFormat>Presentación en pantalla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Candara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Subdireccion Administrativa 2</dc:creator>
  <cp:lastModifiedBy>Control Interno 3</cp:lastModifiedBy>
  <cp:revision>144</cp:revision>
  <cp:lastPrinted>2020-06-04T16:07:24Z</cp:lastPrinted>
  <dcterms:created xsi:type="dcterms:W3CDTF">2017-10-20T15:13:29Z</dcterms:created>
  <dcterms:modified xsi:type="dcterms:W3CDTF">2020-08-04T15:34:30Z</dcterms:modified>
</cp:coreProperties>
</file>