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325" r:id="rId6"/>
    <p:sldId id="261" r:id="rId7"/>
    <p:sldId id="262" r:id="rId8"/>
    <p:sldId id="263" r:id="rId9"/>
    <p:sldId id="264" r:id="rId10"/>
    <p:sldId id="312" r:id="rId11"/>
    <p:sldId id="265" r:id="rId12"/>
    <p:sldId id="267" r:id="rId13"/>
    <p:sldId id="266" r:id="rId14"/>
    <p:sldId id="272" r:id="rId15"/>
    <p:sldId id="307" r:id="rId16"/>
    <p:sldId id="313" r:id="rId17"/>
    <p:sldId id="308" r:id="rId18"/>
    <p:sldId id="311" r:id="rId19"/>
    <p:sldId id="277" r:id="rId20"/>
    <p:sldId id="276" r:id="rId21"/>
    <p:sldId id="281" r:id="rId22"/>
    <p:sldId id="280" r:id="rId23"/>
    <p:sldId id="279" r:id="rId24"/>
    <p:sldId id="284" r:id="rId25"/>
    <p:sldId id="289" r:id="rId26"/>
    <p:sldId id="288" r:id="rId27"/>
    <p:sldId id="285" r:id="rId28"/>
    <p:sldId id="287" r:id="rId29"/>
    <p:sldId id="314" r:id="rId30"/>
    <p:sldId id="296" r:id="rId31"/>
    <p:sldId id="294" r:id="rId32"/>
    <p:sldId id="292" r:id="rId33"/>
    <p:sldId id="315" r:id="rId34"/>
    <p:sldId id="297" r:id="rId35"/>
    <p:sldId id="324" r:id="rId36"/>
    <p:sldId id="304" r:id="rId37"/>
    <p:sldId id="319" r:id="rId38"/>
    <p:sldId id="303" r:id="rId39"/>
    <p:sldId id="316" r:id="rId40"/>
    <p:sldId id="317" r:id="rId41"/>
    <p:sldId id="302" r:id="rId42"/>
    <p:sldId id="300" r:id="rId43"/>
    <p:sldId id="310" r:id="rId44"/>
    <p:sldId id="323" r:id="rId45"/>
    <p:sldId id="301" r:id="rId46"/>
    <p:sldId id="326" r:id="rId47"/>
    <p:sldId id="298" r:id="rId48"/>
    <p:sldId id="309" r:id="rId49"/>
    <p:sldId id="306" r:id="rId50"/>
    <p:sldId id="305" r:id="rId51"/>
    <p:sldId id="283" r:id="rId52"/>
    <p:sldId id="282" r:id="rId53"/>
  </p:sldIdLst>
  <p:sldSz cx="12192000" cy="6858000"/>
  <p:notesSz cx="6888163" cy="100203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laneacion 6" initials="P6" lastIdx="1" clrIdx="0">
    <p:extLst>
      <p:ext uri="{19B8F6BF-5375-455C-9EA6-DF929625EA0E}">
        <p15:presenceInfo xmlns:p15="http://schemas.microsoft.com/office/powerpoint/2012/main" userId="S-1-5-21-1299120471-1714755047-2322064155-2003" providerId="AD"/>
      </p:ext>
    </p:extLst>
  </p:cmAuthor>
  <p:cmAuthor id="2" name="Comunicaciones 1" initials="C1" lastIdx="1" clrIdx="1">
    <p:extLst>
      <p:ext uri="{19B8F6BF-5375-455C-9EA6-DF929625EA0E}">
        <p15:presenceInfo xmlns:p15="http://schemas.microsoft.com/office/powerpoint/2012/main" userId="S-1-5-21-1299120471-1714755047-2322064155-12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95"/>
    <a:srgbClr val="ECF1F8"/>
    <a:srgbClr val="00012D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800"/>
              <a:t>Cumplimiento Pamec Institucional 2021</a:t>
            </a:r>
          </a:p>
        </c:rich>
      </c:tx>
      <c:layout>
        <c:manualLayout>
          <c:xMode val="edge"/>
          <c:yMode val="edge"/>
          <c:x val="0.19251377952755902"/>
          <c:y val="7.87037037037037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21949606299212601"/>
          <c:y val="0.22467592592592592"/>
          <c:w val="0.33323031496062994"/>
          <c:h val="0.5553838582677165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409-40DC-AEA7-8E1B4A94614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409-40DC-AEA7-8E1B4A94614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409-40DC-AEA7-8E1B4A94614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09-40DC-AEA7-8E1B4A946147}"/>
                </c:ext>
              </c:extLst>
            </c:dLbl>
            <c:dLbl>
              <c:idx val="1"/>
              <c:layout>
                <c:manualLayout>
                  <c:x val="5.8853893263342082E-2"/>
                  <c:y val="0.2305070720326625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09-40DC-AEA7-8E1B4A946147}"/>
                </c:ext>
              </c:extLst>
            </c:dLbl>
            <c:dLbl>
              <c:idx val="2"/>
              <c:layout>
                <c:manualLayout>
                  <c:x val="3.1862642169728783E-2"/>
                  <c:y val="0.11689705453484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09-40DC-AEA7-8E1B4A9461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Hoja1!$D$6:$D$8</c:f>
              <c:strCache>
                <c:ptCount val="3"/>
                <c:pt idx="0">
                  <c:v>Actividades cumplidas</c:v>
                </c:pt>
                <c:pt idx="1">
                  <c:v>Actividades en desarrollo</c:v>
                </c:pt>
                <c:pt idx="2">
                  <c:v>Actividades atrasadas</c:v>
                </c:pt>
              </c:strCache>
            </c:strRef>
          </c:cat>
          <c:val>
            <c:numRef>
              <c:f>Hoja1!$E$6:$E$8</c:f>
              <c:numCache>
                <c:formatCode>0%</c:formatCode>
                <c:ptCount val="3"/>
                <c:pt idx="0">
                  <c:v>0.9</c:v>
                </c:pt>
                <c:pt idx="1">
                  <c:v>0.08</c:v>
                </c:pt>
                <c:pt idx="2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409-40DC-AEA7-8E1B4A94614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555555555555551"/>
          <c:y val="0.26446704578594349"/>
          <c:w val="0.3888888888888889"/>
          <c:h val="0.5040514727325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COMPARATIVO TUTELAS POR AÑO 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2A0-4075-BE54-BC6A178315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'Hoja1 (2)'!$B$3:$B$4</c:f>
              <c:strCache>
                <c:ptCount val="2"/>
                <c:pt idx="0">
                  <c:v>Año 2020</c:v>
                </c:pt>
                <c:pt idx="1">
                  <c:v>Año 2021</c:v>
                </c:pt>
              </c:strCache>
            </c:strRef>
          </c:cat>
          <c:val>
            <c:numRef>
              <c:f>'Hoja1 (2)'!$C$3:$C$4</c:f>
              <c:numCache>
                <c:formatCode>#,##0</c:formatCode>
                <c:ptCount val="2"/>
                <c:pt idx="0">
                  <c:v>165</c:v>
                </c:pt>
                <c:pt idx="1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A0-4075-BE54-BC6A17831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17035448"/>
        <c:axId val="517037408"/>
      </c:barChart>
      <c:catAx>
        <c:axId val="51703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17037408"/>
        <c:crosses val="autoZero"/>
        <c:auto val="1"/>
        <c:lblAlgn val="ctr"/>
        <c:lblOffset val="100"/>
        <c:noMultiLvlLbl val="0"/>
      </c:catAx>
      <c:valAx>
        <c:axId val="51703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1703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PRINCIPALES</a:t>
            </a:r>
            <a:r>
              <a:rPr lang="en-US" sz="3600" b="1" baseline="0" dirty="0">
                <a:solidFill>
                  <a:schemeClr val="accent1">
                    <a:lumMod val="50000"/>
                  </a:schemeClr>
                </a:solidFill>
              </a:rPr>
              <a:t> DEUDORES VSS</a:t>
            </a:r>
            <a:endParaRPr lang="en-US" sz="3600" b="1" dirty="0">
              <a:solidFill>
                <a:schemeClr val="accent1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'principales deudores'!$C$20</c:f>
              <c:strCache>
                <c:ptCount val="1"/>
                <c:pt idx="0">
                  <c:v>CARTERA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42-431F-9839-A045F5D7C22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842-431F-9839-A045F5D7C22D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842-431F-9839-A045F5D7C22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842-431F-9839-A045F5D7C2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'principales deudores'!$A$21:$A$25</c:f>
              <c:strCache>
                <c:ptCount val="5"/>
                <c:pt idx="0">
                  <c:v>NUEVA EPS</c:v>
                </c:pt>
                <c:pt idx="1">
                  <c:v>SECRETARIA CAUCA</c:v>
                </c:pt>
                <c:pt idx="2">
                  <c:v>ASMET SALUD EPS SAS</c:v>
                </c:pt>
                <c:pt idx="3">
                  <c:v>AIC EPS </c:v>
                </c:pt>
                <c:pt idx="4">
                  <c:v>EMSSANAR SAS</c:v>
                </c:pt>
              </c:strCache>
            </c:strRef>
          </c:cat>
          <c:val>
            <c:numRef>
              <c:f>'principales deudores'!$C$21:$C$25</c:f>
              <c:numCache>
                <c:formatCode>"$"#,##0_);\("$"#,##0\)</c:formatCode>
                <c:ptCount val="5"/>
                <c:pt idx="0">
                  <c:v>40282.927749970011</c:v>
                </c:pt>
                <c:pt idx="1">
                  <c:v>17085.382654399997</c:v>
                </c:pt>
                <c:pt idx="2">
                  <c:v>9869.4744704699988</c:v>
                </c:pt>
                <c:pt idx="3">
                  <c:v>8263.7123415300011</c:v>
                </c:pt>
                <c:pt idx="4">
                  <c:v>7857.9374711599994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42-431F-9839-A045F5D7C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517031528"/>
        <c:axId val="51704132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'principales deudores'!$B$20</c15:sqref>
                        </c15:formulaRef>
                      </c:ext>
                    </c:extLst>
                    <c:strCache>
                      <c:ptCount val="1"/>
                      <c:pt idx="0">
                        <c:v>SALDO CARTERA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'principales deudores'!$A$21:$A$25</c15:sqref>
                        </c15:formulaRef>
                      </c:ext>
                    </c:extLst>
                    <c:strCache>
                      <c:ptCount val="5"/>
                      <c:pt idx="0">
                        <c:v>NUEVA EPS</c:v>
                      </c:pt>
                      <c:pt idx="1">
                        <c:v>SECRETARIA CAUCA</c:v>
                      </c:pt>
                      <c:pt idx="2">
                        <c:v>ASMET SALUD EPS SAS</c:v>
                      </c:pt>
                      <c:pt idx="3">
                        <c:v>AIC EPS </c:v>
                      </c:pt>
                      <c:pt idx="4">
                        <c:v>EMSSANAR SAS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'principales deudores'!$B$21:$B$25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5"/>
                      <c:pt idx="0">
                        <c:v>40282927749.970009</c:v>
                      </c:pt>
                      <c:pt idx="1">
                        <c:v>17085382654.399996</c:v>
                      </c:pt>
                      <c:pt idx="2">
                        <c:v>9869474470.4699993</c:v>
                      </c:pt>
                      <c:pt idx="3">
                        <c:v>8263712341.5300007</c:v>
                      </c:pt>
                      <c:pt idx="4">
                        <c:v>7857937471.1599998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9-0842-431F-9839-A045F5D7C22D}"/>
                  </c:ext>
                </c:extLst>
              </c15:ser>
            </c15:filteredBarSeries>
          </c:ext>
        </c:extLst>
      </c:barChart>
      <c:catAx>
        <c:axId val="51703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17041328"/>
        <c:crosses val="autoZero"/>
        <c:auto val="1"/>
        <c:lblAlgn val="ctr"/>
        <c:lblOffset val="100"/>
        <c:noMultiLvlLbl val="0"/>
      </c:catAx>
      <c:valAx>
        <c:axId val="51704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17031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lumMod val="60000"/>
          <a:lumOff val="40000"/>
        </a:schemeClr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0.11213</cdr:x>
      <cdr:y>0.48991</cdr:y>
    </cdr:from>
    <cdr:to>
      <cdr:x>0.24647</cdr:x>
      <cdr:y>0.624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1031119" y="2523169"/>
          <a:ext cx="1235425" cy="6906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CO" sz="2800" b="1" dirty="0">
              <a:solidFill>
                <a:schemeClr val="bg1"/>
              </a:solidFill>
            </a:rPr>
            <a:t>18%</a:t>
          </a:r>
        </a:p>
      </cdr:txBody>
    </cdr:sp>
  </cdr:relSizeAnchor>
  <cdr:relSizeAnchor xmlns:cdr="http://schemas.openxmlformats.org/drawingml/2006/chartDrawing">
    <cdr:from>
      <cdr:x>0.67535</cdr:x>
      <cdr:y>0.79201</cdr:y>
    </cdr:from>
    <cdr:to>
      <cdr:x>0.81855</cdr:x>
      <cdr:y>0.92916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6210498" y="4079089"/>
          <a:ext cx="1316829" cy="706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2800" b="1" dirty="0">
              <a:solidFill>
                <a:schemeClr val="bg1"/>
              </a:solidFill>
            </a:rPr>
            <a:t>4%</a:t>
          </a:r>
        </a:p>
      </cdr:txBody>
    </cdr:sp>
  </cdr:relSizeAnchor>
  <cdr:relSizeAnchor xmlns:cdr="http://schemas.openxmlformats.org/drawingml/2006/chartDrawing">
    <cdr:from>
      <cdr:x>0.29883</cdr:x>
      <cdr:y>0.72719</cdr:y>
    </cdr:from>
    <cdr:to>
      <cdr:x>0.44999</cdr:x>
      <cdr:y>0.8466</cdr:y>
    </cdr:to>
    <cdr:sp macro="" textlink="">
      <cdr:nvSpPr>
        <cdr:cNvPr id="4" name="CuadroTexto 1"/>
        <cdr:cNvSpPr txBox="1"/>
      </cdr:nvSpPr>
      <cdr:spPr>
        <a:xfrm xmlns:a="http://schemas.openxmlformats.org/drawingml/2006/main">
          <a:off x="2748053" y="3745249"/>
          <a:ext cx="1390013" cy="6149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2800" b="1" baseline="0" dirty="0">
              <a:solidFill>
                <a:schemeClr val="bg1"/>
              </a:solidFill>
            </a:rPr>
            <a:t> </a:t>
          </a:r>
          <a:r>
            <a:rPr lang="es-CO" sz="2800" b="1" dirty="0">
              <a:solidFill>
                <a:schemeClr val="bg1"/>
              </a:solidFill>
            </a:rPr>
            <a:t>8%</a:t>
          </a:r>
        </a:p>
      </cdr:txBody>
    </cdr:sp>
  </cdr:relSizeAnchor>
  <cdr:relSizeAnchor xmlns:cdr="http://schemas.openxmlformats.org/drawingml/2006/chartDrawing">
    <cdr:from>
      <cdr:x>0.48262</cdr:x>
      <cdr:y>0.78712</cdr:y>
    </cdr:from>
    <cdr:to>
      <cdr:x>0.65223</cdr:x>
      <cdr:y>0.90653</cdr:y>
    </cdr:to>
    <cdr:sp macro="" textlink="">
      <cdr:nvSpPr>
        <cdr:cNvPr id="5" name="CuadroTexto 1"/>
        <cdr:cNvSpPr txBox="1"/>
      </cdr:nvSpPr>
      <cdr:spPr>
        <a:xfrm xmlns:a="http://schemas.openxmlformats.org/drawingml/2006/main">
          <a:off x="4438130" y="4053883"/>
          <a:ext cx="1559768" cy="6149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2800" b="1" baseline="0" dirty="0">
              <a:solidFill>
                <a:schemeClr val="bg1"/>
              </a:solidFill>
            </a:rPr>
            <a:t> 5</a:t>
          </a:r>
          <a:r>
            <a:rPr lang="es-CO" sz="2800" b="1" dirty="0">
              <a:solidFill>
                <a:schemeClr val="bg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0.863</cdr:x>
      <cdr:y>0.79172</cdr:y>
    </cdr:from>
    <cdr:to>
      <cdr:x>0.97558</cdr:x>
      <cdr:y>0.91851</cdr:y>
    </cdr:to>
    <cdr:sp macro="" textlink="">
      <cdr:nvSpPr>
        <cdr:cNvPr id="6" name="CuadroTexto 1"/>
        <cdr:cNvSpPr txBox="1"/>
      </cdr:nvSpPr>
      <cdr:spPr>
        <a:xfrm xmlns:a="http://schemas.openxmlformats.org/drawingml/2006/main">
          <a:off x="7936094" y="4077617"/>
          <a:ext cx="1035316" cy="653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2800" b="1" dirty="0">
              <a:solidFill>
                <a:schemeClr val="bg1"/>
              </a:solidFill>
            </a:rPr>
            <a:t>4%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3712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83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714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543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1110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0533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392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7619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4879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0048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8466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A119C-2D68-40BC-839F-27CB575AE88F}" type="datetimeFigureOut">
              <a:rPr lang="es-CO" smtClean="0"/>
              <a:t>14/07/22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D48E4-E7A3-45C0-9687-96C05F4279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124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jpe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package" Target="../embeddings/Hoja_de_c_lculo_de_Microsoft_Excel2.xlsx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3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0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262" y="0"/>
            <a:ext cx="123502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09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CD9C217-80A3-C777-46B6-A2D7752A06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26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67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42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" t="7778" r="4286" b="20952"/>
          <a:stretch/>
        </p:blipFill>
        <p:spPr>
          <a:xfrm>
            <a:off x="642258" y="195943"/>
            <a:ext cx="11081658" cy="488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69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36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14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2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43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506111" y="1473758"/>
            <a:ext cx="29097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940"/>
              </a:spcBef>
              <a:spcAft>
                <a:spcPts val="0"/>
              </a:spcAft>
            </a:pP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HABILITACIÓN</a:t>
            </a:r>
            <a:endParaRPr lang="es-CO" sz="3600" b="1" dirty="0">
              <a:solidFill>
                <a:schemeClr val="accent1">
                  <a:lumMod val="75000"/>
                </a:schemeClr>
              </a:solidFill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94887"/>
              </p:ext>
            </p:extLst>
          </p:nvPr>
        </p:nvGraphicFramePr>
        <p:xfrm>
          <a:off x="1936145" y="2181064"/>
          <a:ext cx="7744940" cy="2133600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4864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294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ES" sz="2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Servicios Declarados en el  Registro Especial de Prestadores de Servicios de Salud (REPS)</a:t>
                      </a:r>
                      <a:endParaRPr lang="es-ES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35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Servicios Certificados</a:t>
                      </a:r>
                      <a:endParaRPr lang="es-CO" sz="2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2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35</a:t>
                      </a:r>
                      <a:endParaRPr lang="es-CO" sz="2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Servicios Habilitados</a:t>
                      </a:r>
                      <a:endParaRPr lang="es-CO" sz="2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53</a:t>
                      </a:r>
                      <a:endParaRPr lang="es-CO" sz="2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</a:t>
                      </a:r>
                      <a:endParaRPr lang="es-CO" sz="2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2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88</a:t>
                      </a:r>
                      <a:endParaRPr lang="es-CO" sz="2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6646528" y="4437195"/>
            <a:ext cx="36582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Fuente: Oficina de Aseguramiento de la Calidad</a:t>
            </a:r>
            <a:endParaRPr lang="es-CO" sz="11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085" y="402195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17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876528" y="432596"/>
            <a:ext cx="84389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PROGRAMA DE AUDITORIA PARA </a:t>
            </a:r>
          </a:p>
          <a:p>
            <a:pPr algn="ctr"/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EL MEJORAMIENTO DE LA CALIDAD</a:t>
            </a:r>
            <a:endParaRPr lang="es-CO" sz="3600" b="1" dirty="0">
              <a:solidFill>
                <a:schemeClr val="accent1">
                  <a:lumMod val="75000"/>
                </a:schemeClr>
              </a:solidFill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4479021" y="5405632"/>
            <a:ext cx="36582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Fuente: Oficina de Aseguramiento de la Calidad</a:t>
            </a:r>
            <a:endParaRPr lang="es-CO" sz="11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7D2D2A6A-1FBD-EDE9-01FD-046F25C6AB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644520"/>
              </p:ext>
            </p:extLst>
          </p:nvPr>
        </p:nvGraphicFramePr>
        <p:xfrm>
          <a:off x="2651364" y="1404766"/>
          <a:ext cx="8438942" cy="4950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3" name="Grupo 12">
            <a:extLst>
              <a:ext uri="{FF2B5EF4-FFF2-40B4-BE49-F238E27FC236}">
                <a16:creationId xmlns:a16="http://schemas.microsoft.com/office/drawing/2014/main" id="{6414FEEA-A6D0-D1F8-4C1E-4645B6138263}"/>
              </a:ext>
            </a:extLst>
          </p:cNvPr>
          <p:cNvGrpSpPr/>
          <p:nvPr/>
        </p:nvGrpSpPr>
        <p:grpSpPr>
          <a:xfrm>
            <a:off x="1584699" y="3429000"/>
            <a:ext cx="1929445" cy="1905328"/>
            <a:chOff x="1604154" y="3030167"/>
            <a:chExt cx="1929445" cy="1905328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B445DD2-B49E-51D8-E3E2-23424B832B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122" b="92582" l="12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96" t="7082" r="13224" b="6908"/>
            <a:stretch/>
          </p:blipFill>
          <p:spPr>
            <a:xfrm>
              <a:off x="1604154" y="3030167"/>
              <a:ext cx="1929445" cy="1905328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862EE9ED-CE27-8BD8-72AD-EFF9B74A77C9}"/>
                </a:ext>
              </a:extLst>
            </p:cNvPr>
            <p:cNvSpPr txBox="1"/>
            <p:nvPr/>
          </p:nvSpPr>
          <p:spPr>
            <a:xfrm>
              <a:off x="2024127" y="3659665"/>
              <a:ext cx="10894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>
                  <a:solidFill>
                    <a:schemeClr val="accent1">
                      <a:lumMod val="50000"/>
                    </a:schemeClr>
                  </a:solidFill>
                </a:rPr>
                <a:t>Mejora</a:t>
              </a:r>
            </a:p>
            <a:p>
              <a:pPr algn="ctr"/>
              <a:r>
                <a:rPr lang="es-ES" dirty="0">
                  <a:solidFill>
                    <a:schemeClr val="accent1">
                      <a:lumMod val="50000"/>
                    </a:schemeClr>
                  </a:solidFill>
                </a:rPr>
                <a:t>Continua</a:t>
              </a:r>
              <a:endParaRPr lang="es-CO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417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66750" y="181856"/>
            <a:ext cx="111442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RESULTADOS DEL SISTEMA PARA CONSOLIDAR LA ATENCIÓN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COMO MEJORES PRACTICAS  RES.408/2018   </a:t>
            </a:r>
            <a:endParaRPr lang="es-CO" sz="2800" b="1" dirty="0">
              <a:solidFill>
                <a:schemeClr val="accent1">
                  <a:lumMod val="75000"/>
                </a:schemeClr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023" y="1161091"/>
            <a:ext cx="8333954" cy="453581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577088" y="5696908"/>
            <a:ext cx="36582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Fuente: Oficina de aseguramiento de la calidad</a:t>
            </a:r>
            <a:endParaRPr lang="es-CO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739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666750" y="372356"/>
            <a:ext cx="111442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RESULTADOS DEL SISTEMA PARA CONSOLIDAR LA ATENCIÓN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COMO MEJORES PRACTICAS RES.256/2016 </a:t>
            </a:r>
            <a:endParaRPr lang="es-CO" sz="2800" b="1" dirty="0">
              <a:solidFill>
                <a:schemeClr val="accent1">
                  <a:lumMod val="75000"/>
                </a:schemeClr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226983"/>
              </p:ext>
            </p:extLst>
          </p:nvPr>
        </p:nvGraphicFramePr>
        <p:xfrm>
          <a:off x="1761610" y="1668250"/>
          <a:ext cx="8954529" cy="3412568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4868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1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1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1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995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Indicadores</a:t>
                      </a:r>
                      <a:endParaRPr lang="es-CO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Meta</a:t>
                      </a:r>
                      <a:endParaRPr lang="es-CO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es-CO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es-CO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9826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Porcentaje  de pacientes con remisión efectiva a niveles superiores desde el Servicio Hospitalario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35%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38,51%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35,37%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914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Porcentaje de pacientes remitidos desde Urgencias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32%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34,68%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32,41%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870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Razón pacientes remitidas para atención de parto por partos atendidos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1%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0,92%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1,19%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8472">
                <a:tc>
                  <a:txBody>
                    <a:bodyPr/>
                    <a:lstStyle/>
                    <a:p>
                      <a:pPr algn="l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Proporción de reingreso de pacientes al servicio de urgencias en menos de 72 horas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0,11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0,032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057846" y="5160995"/>
            <a:ext cx="36582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Fuente: Oficina de aseguramiento de la calidad</a:t>
            </a:r>
            <a:endParaRPr lang="es-CO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920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643851" y="5364488"/>
            <a:ext cx="36582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Fuente: Oficina de Aseguramiento de la Calidad</a:t>
            </a:r>
            <a:endParaRPr lang="es-CO" sz="11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66750" y="372356"/>
            <a:ext cx="111442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RESULTADOS DEL SISTEMA PARA CONSOLIDAR LA ATENCIÓN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COMO MEJORES PRACTICAS RES.256/2016 </a:t>
            </a:r>
            <a:endParaRPr lang="es-CO" sz="2800" b="1" dirty="0">
              <a:solidFill>
                <a:schemeClr val="accent1">
                  <a:lumMod val="75000"/>
                </a:schemeClr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457238"/>
              </p:ext>
            </p:extLst>
          </p:nvPr>
        </p:nvGraphicFramePr>
        <p:xfrm>
          <a:off x="1561368" y="1386834"/>
          <a:ext cx="9108829" cy="3915058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4994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4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046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Indicadores</a:t>
                      </a:r>
                      <a:endParaRPr lang="es-CO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Meta</a:t>
                      </a:r>
                      <a:endParaRPr lang="es-CO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es-CO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es-CO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38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Tiempo promedio de espera para la asignación de cita de medicina interna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5,86</a:t>
                      </a:r>
                      <a:endParaRPr lang="es-CO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5,69</a:t>
                      </a:r>
                      <a:endParaRPr lang="es-CO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92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Tiempo promedio de espera para la asignación de cita de Pediatría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3,85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3,95</a:t>
                      </a:r>
                      <a:endParaRPr lang="es-CO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92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Tiempo promedio de espera para la asignación de cita de Ginecología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es-CO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3,99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4,23</a:t>
                      </a:r>
                      <a:endParaRPr lang="es-CO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092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Tiempo promedio de espera para la asignación de cita de Obstetricia</a:t>
                      </a:r>
                      <a:endParaRPr lang="es-CO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3,4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3,22</a:t>
                      </a:r>
                      <a:endParaRPr lang="es-CO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092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Tiempo promedio de espera para la asignación de cita de Cirugía General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es-CO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4,37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5,96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1819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160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Tiempo promedio de espera para la atención del paciente clasificado como Triage 2 en el servicio de urgencias</a:t>
                      </a:r>
                      <a:endParaRPr lang="es-CO" sz="160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es-CO" sz="160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35,79</a:t>
                      </a:r>
                      <a:endParaRPr lang="es-CO" sz="160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39,17</a:t>
                      </a:r>
                      <a:endParaRPr lang="es-CO" sz="160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092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Proporción de satisfacción global de los usuarios en la IPS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95%</a:t>
                      </a:r>
                      <a:endParaRPr lang="es-CO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97,28%</a:t>
                      </a:r>
                      <a:endParaRPr lang="es-CO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97,41%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929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876528" y="309501"/>
            <a:ext cx="84389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ACREDITACIÓN PARA ALCANZAR </a:t>
            </a:r>
          </a:p>
          <a:p>
            <a:pPr algn="ctr"/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EL NIVEL SUPERIOR DE CALIDAD</a:t>
            </a:r>
            <a:endParaRPr lang="es-CO" sz="3600" b="1" dirty="0">
              <a:solidFill>
                <a:schemeClr val="accent1">
                  <a:lumMod val="75000"/>
                </a:schemeClr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n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719" y="1463804"/>
            <a:ext cx="2376854" cy="416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6657178" y="5491022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Oficina de aseguramiento de la calidad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641909"/>
              </p:ext>
            </p:extLst>
          </p:nvPr>
        </p:nvGraphicFramePr>
        <p:xfrm>
          <a:off x="4064356" y="1628056"/>
          <a:ext cx="6164961" cy="3862963"/>
        </p:xfrm>
        <a:graphic>
          <a:graphicData uri="http://schemas.openxmlformats.org/drawingml/2006/table">
            <a:tbl>
              <a:tblPr firstRow="1" bandRow="1"/>
              <a:tblGrid>
                <a:gridCol w="4244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3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03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500" b="1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Grupos de Estándares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Resultados de  Autoevaluación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493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3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Direccionamiento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3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Ambiente físico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Gerencia de la información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3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Gerencia del Talento Humano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3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Proceso de atención al cliente asistencial-PACAS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3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Gerencia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3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Gestión de la tecnología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37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Mejoramiento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0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rgbClr val="1F4E79"/>
                          </a:solidFill>
                          <a:effectLst/>
                          <a:latin typeface="Calibri" panose="020F0502020204030204" pitchFamily="34" charset="0"/>
                        </a:rPr>
                        <a:t>2,53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538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314450" y="527605"/>
            <a:ext cx="937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ACTIVIDADES REALIZADAS POR HUMANIZACIÓN  </a:t>
            </a:r>
            <a:endParaRPr lang="es-CO" sz="3600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6" y="1724886"/>
            <a:ext cx="2549523" cy="271250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163" y="1717964"/>
            <a:ext cx="2586913" cy="271942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118" y="1715310"/>
            <a:ext cx="2624693" cy="27577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3075" y="1715310"/>
            <a:ext cx="2970698" cy="275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970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314450" y="527605"/>
            <a:ext cx="937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ACTIVIDADES REALIZADAS POR HUMANIZACIÓN  </a:t>
            </a:r>
            <a:endParaRPr lang="es-CO" sz="3600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65" y="1391045"/>
            <a:ext cx="3647709" cy="341635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757" y="1391045"/>
            <a:ext cx="3217986" cy="340076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126" y="1391045"/>
            <a:ext cx="3820717" cy="341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84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23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3113030" y="196058"/>
            <a:ext cx="6184599" cy="600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600" b="1" dirty="0">
                <a:solidFill>
                  <a:srgbClr val="005092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rPr>
              <a:t>PRESTACIÓN DE SERVICIOS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895549"/>
              </p:ext>
            </p:extLst>
          </p:nvPr>
        </p:nvGraphicFramePr>
        <p:xfrm>
          <a:off x="1957343" y="730551"/>
          <a:ext cx="8277312" cy="4946228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4339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2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2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2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19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Variable</a:t>
                      </a:r>
                      <a:endParaRPr lang="es-CO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es-CO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es-CO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VAR </a:t>
                      </a:r>
                      <a:br>
                        <a:rPr lang="es-CO" sz="16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s-CO" sz="16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2020 - 2021</a:t>
                      </a:r>
                      <a:endParaRPr lang="es-CO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7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Camas de hospitalización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338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409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21%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7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Total de egresos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17.684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21.652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22%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7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Porcentaje Ocupacional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66,1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81,99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24%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7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Promedio días estancia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6,3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6,68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6%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7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Giro Cama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52,32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52,94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1%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7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Consultas Electivas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32.723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52.116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59%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Consultas de medicina general urgentes realizadas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23.384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28.258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21%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Consultas de medicina especializada urgentes realizadas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64.632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81.562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26%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Total de cirugías realizadas (Sin incluir partos y cesáreas)</a:t>
                      </a:r>
                      <a:endParaRPr lang="es-ES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28.190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40.862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45%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6744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Número de partos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983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1.179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20%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7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% Partos por cesárea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51,48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52,67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2%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7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Exámenes de laboratorio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663.869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868.308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31%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7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Número de imágenes diagnósticas tomadas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82.174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118.473</a:t>
                      </a:r>
                      <a:endParaRPr lang="es-CO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44%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72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Dosis de biológico aplicadas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1.808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11.576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540%</a:t>
                      </a:r>
                      <a:endParaRPr lang="es-CO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243141" y="5646500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Oficina de Aseguramiento de la Calidad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260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119902" y="62070"/>
            <a:ext cx="7746939" cy="600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s-CO" sz="3600" b="1" dirty="0">
              <a:solidFill>
                <a:srgbClr val="00509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600" b="1" dirty="0">
                <a:solidFill>
                  <a:srgbClr val="005092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rPr>
              <a:t>MORBILIDAD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s-CO" sz="3600" b="1" dirty="0">
              <a:solidFill>
                <a:srgbClr val="00509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5931401" y="5564069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Estadística 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808961"/>
              </p:ext>
            </p:extLst>
          </p:nvPr>
        </p:nvGraphicFramePr>
        <p:xfrm>
          <a:off x="2475126" y="578714"/>
          <a:ext cx="7020565" cy="5002442"/>
        </p:xfrm>
        <a:graphic>
          <a:graphicData uri="http://schemas.openxmlformats.org/drawingml/2006/table">
            <a:tbl>
              <a:tblPr/>
              <a:tblGrid>
                <a:gridCol w="890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0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0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5769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Cinco Primeras Causas de Morbilidad por Urgencias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Orden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Diagnóstico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Covid-19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1.172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Cuerpo Extraño En La Cornea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462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Infección de vías urinarias- sitio no especificado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410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Calculo del uréter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313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Calculo de la vesícula biliar con colecistitis aguda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289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769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Cinco Primeras Causas de Morbilidad por Consulta Externa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Orden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Diagnóstico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Hiperplasia de la próstata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1.145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Venas varicosas de los miembros inferiores sin ulcera ni inflamación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537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Trastorno de la refracción- no especificado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Hemorragia del ano y del recto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369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Transtorno mixto de ansiedad y depresión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361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769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Cinco Primeras Causas De Morbilidad Por Hospitalización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Orden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Diagnóstico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COVID-19 (virus identificado)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997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981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Parto único espontaneo- presentación cefálica de vértice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202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Calculo de la vesícula biliar con colecistitis aguda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191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Hiperplasia de la próstata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436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0" i="0" u="none" strike="noStrike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Sepsis del recién nacido debida a otras bacterias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026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222530" y="619666"/>
            <a:ext cx="7746939" cy="600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600" b="1" dirty="0">
                <a:solidFill>
                  <a:srgbClr val="005092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rPr>
              <a:t>MORTALIDAD</a:t>
            </a:r>
            <a:endParaRPr lang="es-CO" sz="3600" b="1" dirty="0">
              <a:solidFill>
                <a:srgbClr val="00509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620772"/>
              </p:ext>
            </p:extLst>
          </p:nvPr>
        </p:nvGraphicFramePr>
        <p:xfrm>
          <a:off x="1520688" y="1387785"/>
          <a:ext cx="9293086" cy="2624311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1778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6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8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7261"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Orden</a:t>
                      </a:r>
                      <a:endParaRPr lang="es-CO" sz="2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Diagnóstico</a:t>
                      </a:r>
                      <a:endParaRPr lang="es-CO" sz="2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Total</a:t>
                      </a:r>
                      <a:endParaRPr lang="es-CO" sz="2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113"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Covid-19 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282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572"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Choque Séptico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109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030"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Insuficiencia Respiratoria Aguda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78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002"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Accidente Vascular Encefálico Agudo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25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280"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Insuficiencia Cardiaca Congestiva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19</a:t>
                      </a:r>
                      <a:endParaRPr lang="es-CO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690" marR="8690" marT="869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9505583" y="4124779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Estadística 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575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15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433616" y="511994"/>
            <a:ext cx="775374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INDICADORES DE SATISFACCIÓN</a:t>
            </a:r>
            <a:endParaRPr lang="es-CO" sz="3600" b="1" dirty="0">
              <a:solidFill>
                <a:schemeClr val="accent1">
                  <a:lumMod val="75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58407"/>
              </p:ext>
            </p:extLst>
          </p:nvPr>
        </p:nvGraphicFramePr>
        <p:xfrm>
          <a:off x="3456292" y="1295280"/>
          <a:ext cx="5708393" cy="3454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4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2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CONCEPTO</a:t>
                      </a:r>
                      <a:endParaRPr lang="es-CO" sz="2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2020</a:t>
                      </a:r>
                      <a:endParaRPr lang="es-CO" sz="2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2021</a:t>
                      </a:r>
                      <a:endParaRPr lang="es-CO" sz="2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Total Encuestas</a:t>
                      </a:r>
                      <a:endParaRPr lang="es-CO" sz="2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5.027</a:t>
                      </a:r>
                      <a:endParaRPr lang="es-CO" sz="2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ctr"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8.077</a:t>
                      </a:r>
                      <a:endParaRPr lang="es-CO" sz="2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ctr">
                    <a:solidFill>
                      <a:srgbClr val="EC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2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Respuesta:</a:t>
                      </a:r>
                      <a:endParaRPr lang="es-CO" sz="2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2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4.890</a:t>
                      </a:r>
                      <a:endParaRPr lang="es-CO" sz="2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2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7.867</a:t>
                      </a:r>
                      <a:endParaRPr lang="es-CO" sz="2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20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Buena - Muy Buena </a:t>
                      </a:r>
                      <a:endParaRPr lang="es-CO" sz="2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28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6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Porcentaje</a:t>
                      </a:r>
                      <a:endParaRPr lang="es-CO" sz="2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97,27%</a:t>
                      </a:r>
                      <a:endParaRPr lang="es-CO" sz="2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97,40%</a:t>
                      </a:r>
                      <a:endParaRPr lang="es-CO" sz="2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084" marR="11084" marT="1108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5506392" y="5585816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SIAU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760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158760" y="689332"/>
            <a:ext cx="7874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SATISFACCIÓN USUARIOS SIAU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479697"/>
              </p:ext>
            </p:extLst>
          </p:nvPr>
        </p:nvGraphicFramePr>
        <p:xfrm>
          <a:off x="1379440" y="1274107"/>
          <a:ext cx="9678028" cy="3797811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617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0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0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09438"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PQRSF Presentadas</a:t>
                      </a:r>
                      <a:endParaRPr lang="es-CO" sz="43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es-CO" sz="43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es-CO" sz="43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VAR</a:t>
                      </a:r>
                      <a:endParaRPr lang="es-CO" sz="43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057">
                <a:tc>
                  <a:txBody>
                    <a:bodyPr/>
                    <a:lstStyle/>
                    <a:p>
                      <a:pPr algn="l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Quejas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342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737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115%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057">
                <a:tc>
                  <a:txBody>
                    <a:bodyPr/>
                    <a:lstStyle/>
                    <a:p>
                      <a:pPr algn="l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Sugerencias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54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373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591%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057">
                <a:tc>
                  <a:txBody>
                    <a:bodyPr/>
                    <a:lstStyle/>
                    <a:p>
                      <a:pPr algn="l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Felicitaciones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890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3797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3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327%</a:t>
                      </a:r>
                      <a:endParaRPr lang="es-CO" sz="43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399175" y="5071918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SIAU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9410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61040" y="784567"/>
            <a:ext cx="9239794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NÚMERO DE FALLOS DE TUTELA EN ATENCIÓN DE USUARIOS PSS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914906" y="5124730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Oficina Asesora Jurídica 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9102461"/>
              </p:ext>
            </p:extLst>
          </p:nvPr>
        </p:nvGraphicFramePr>
        <p:xfrm>
          <a:off x="738672" y="2192093"/>
          <a:ext cx="5246491" cy="2961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618908"/>
              </p:ext>
            </p:extLst>
          </p:nvPr>
        </p:nvGraphicFramePr>
        <p:xfrm>
          <a:off x="6196447" y="2256314"/>
          <a:ext cx="5264726" cy="280416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319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5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52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ACCIONES DE TUTELA POR CAUSAS</a:t>
                      </a:r>
                      <a:endParaRPr lang="es-CO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Violación del derecho a la salud y la vida</a:t>
                      </a:r>
                      <a:endParaRPr lang="es-ES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13,5%</a:t>
                      </a:r>
                      <a:endParaRPr lang="es-CO" sz="18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Violación al debido proceso y petición</a:t>
                      </a:r>
                      <a:endParaRPr lang="es-ES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12,3%</a:t>
                      </a:r>
                      <a:endParaRPr lang="es-CO" sz="18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Solicitud procedimiento quirúrgico</a:t>
                      </a:r>
                      <a:endParaRPr lang="es-CO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20,5%</a:t>
                      </a:r>
                      <a:endParaRPr lang="es-CO" sz="18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Solicitud de valoración/cita médica</a:t>
                      </a:r>
                      <a:endParaRPr lang="es-CO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43,4%</a:t>
                      </a:r>
                      <a:endParaRPr lang="es-CO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Pago de incapacidades médicas</a:t>
                      </a:r>
                      <a:endParaRPr lang="es-CO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3,3%</a:t>
                      </a:r>
                      <a:endParaRPr lang="es-CO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Pago de excedentes pensionales</a:t>
                      </a:r>
                      <a:endParaRPr lang="es-CO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0,8%</a:t>
                      </a:r>
                      <a:endParaRPr lang="es-CO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Entrega de insumos</a:t>
                      </a:r>
                      <a:endParaRPr lang="es-CO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6,2%</a:t>
                      </a:r>
                      <a:endParaRPr lang="es-CO" sz="18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0095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/>
          <p:cNvSpPr/>
          <p:nvPr/>
        </p:nvSpPr>
        <p:spPr>
          <a:xfrm>
            <a:off x="9084733" y="2650067"/>
            <a:ext cx="1998134" cy="133773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 9"/>
          <p:cNvSpPr/>
          <p:nvPr/>
        </p:nvSpPr>
        <p:spPr>
          <a:xfrm>
            <a:off x="6019800" y="1350448"/>
            <a:ext cx="1162050" cy="12234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5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213043" y="642005"/>
            <a:ext cx="7866772" cy="4065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6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CONVENIO DOCENCIA SERVICIO</a:t>
            </a:r>
          </a:p>
        </p:txBody>
      </p:sp>
      <p:pic>
        <p:nvPicPr>
          <p:cNvPr id="4" name="Picture 4" descr="Fundación Universitaria María Cano - Wikipedia, la enciclopedia lib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193" y="1431963"/>
            <a:ext cx="1590093" cy="18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KIDNEY STONES presentation by ivonnemorimtsu on emaz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683" y="3617643"/>
            <a:ext cx="2471734" cy="118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0643" y="1349310"/>
            <a:ext cx="1593788" cy="1986922"/>
          </a:xfrm>
          <a:prstGeom prst="rect">
            <a:avLst/>
          </a:prstGeom>
        </p:spPr>
      </p:pic>
      <p:pic>
        <p:nvPicPr>
          <p:cNvPr id="7" name="Picture 2" descr="Universidad del Cauca – Wikiped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58" y="1280056"/>
            <a:ext cx="1423564" cy="2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Logo del SENA Significado 🥇 Logotipo en PNG 2021 «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64" y="3251795"/>
            <a:ext cx="1943054" cy="194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Universidad Santiago de Cali - Educación Superior - El Pais Cali - 20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600" y="1200363"/>
            <a:ext cx="2504758" cy="200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La Cruz Roja en Colombia - Cruz Roja Colombiana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8"/>
          <a:stretch/>
        </p:blipFill>
        <p:spPr bwMode="auto">
          <a:xfrm>
            <a:off x="10139727" y="1507606"/>
            <a:ext cx="1679587" cy="155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5193" y="3597702"/>
            <a:ext cx="2749453" cy="109669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9501" y="3708442"/>
            <a:ext cx="1910314" cy="109714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87610" y="1577523"/>
            <a:ext cx="1724603" cy="117010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08107" y="3383857"/>
            <a:ext cx="2142825" cy="147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19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07818" y="215976"/>
            <a:ext cx="11679382" cy="1548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Participación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Congreso Internacional de Terapia Intensiva en México </a:t>
            </a:r>
            <a:endParaRPr lang="es-CO" sz="3600" b="1" dirty="0">
              <a:solidFill>
                <a:schemeClr val="accent1">
                  <a:lumMod val="75000"/>
                </a:schemeClr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96" y="1581679"/>
            <a:ext cx="6067425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80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10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298817" y="828734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COVID 19</a:t>
            </a:r>
            <a:endParaRPr lang="es-CO" sz="3600" b="1" dirty="0">
              <a:solidFill>
                <a:schemeClr val="accent1">
                  <a:lumMod val="75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199065"/>
              </p:ext>
            </p:extLst>
          </p:nvPr>
        </p:nvGraphicFramePr>
        <p:xfrm>
          <a:off x="2686799" y="1432559"/>
          <a:ext cx="6816123" cy="4290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6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5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003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Atenciones</a:t>
                      </a:r>
                      <a:endParaRPr lang="es-CO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2020</a:t>
                      </a:r>
                      <a:endParaRPr lang="es-CO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2021</a:t>
                      </a:r>
                      <a:endParaRPr lang="es-CO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UCI COVID</a:t>
                      </a:r>
                      <a:endParaRPr lang="es-CO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CO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CO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UCI COVID Adultos 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281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1.174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UCI COVID Pediátrico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262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UCI COVID Neonatos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60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TOTAL UCI </a:t>
                      </a:r>
                      <a:endParaRPr lang="es-CO" sz="2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365</a:t>
                      </a:r>
                      <a:endParaRPr lang="es-CO" sz="2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1.438</a:t>
                      </a:r>
                      <a:endParaRPr lang="es-CO" sz="2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UCINT COVID</a:t>
                      </a:r>
                      <a:endParaRPr lang="es-CO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CO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CO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UCINT COVID  Adultos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168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1.511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UCINT COVID Pediátrico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148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UCINT COVID Neonatos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40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2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CO" sz="2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TOTAL UCINT</a:t>
                      </a:r>
                      <a:endParaRPr lang="es-CO" sz="2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231</a:t>
                      </a:r>
                      <a:endParaRPr lang="es-CO" sz="2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1661</a:t>
                      </a:r>
                      <a:endParaRPr lang="es-CO" sz="2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5922095" y="5642432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Aislamiento COVID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2598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232142" y="1247834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COVID 19</a:t>
            </a:r>
            <a:endParaRPr lang="es-CO" sz="3600" b="1" dirty="0">
              <a:solidFill>
                <a:schemeClr val="accent1">
                  <a:lumMod val="75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08467"/>
              </p:ext>
            </p:extLst>
          </p:nvPr>
        </p:nvGraphicFramePr>
        <p:xfrm>
          <a:off x="1427148" y="2005541"/>
          <a:ext cx="9451648" cy="24907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51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6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3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1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Concepto </a:t>
                      </a:r>
                      <a:endParaRPr lang="es-CO" sz="3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es-CO" sz="3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es-CO" sz="3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85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Pruebas COVID realizadas</a:t>
                      </a:r>
                      <a:endParaRPr lang="es-CO" sz="3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2.443</a:t>
                      </a:r>
                      <a:endParaRPr lang="es-CO" sz="3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3.520</a:t>
                      </a:r>
                      <a:endParaRPr lang="es-CO" sz="3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198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Pruebas COVID positivas</a:t>
                      </a:r>
                      <a:endParaRPr lang="es-CO" sz="3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779</a:t>
                      </a:r>
                      <a:endParaRPr lang="es-CO" sz="3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3.437</a:t>
                      </a:r>
                      <a:endParaRPr lang="es-CO" sz="3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160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Número de pacientes</a:t>
                      </a:r>
                      <a:r>
                        <a:rPr lang="es-CO" sz="320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recuperados</a:t>
                      </a:r>
                      <a:endParaRPr lang="es-CO" sz="3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1.129</a:t>
                      </a:r>
                      <a:endParaRPr lang="es-CO" sz="3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2.729</a:t>
                      </a:r>
                      <a:endParaRPr lang="es-CO" sz="3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198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Mortalidad por COVID</a:t>
                      </a:r>
                      <a:endParaRPr lang="es-CO" sz="3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32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113</a:t>
                      </a:r>
                      <a:endParaRPr lang="es-CO" sz="32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32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282</a:t>
                      </a:r>
                      <a:endParaRPr lang="es-CO" sz="3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67" marR="10467" marT="1046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301322" y="4497392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Aislamiento COVID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1554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011258" y="567375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VACUNACIÓN COVID 19</a:t>
            </a:r>
            <a:endParaRPr lang="es-CO" sz="3600" b="1" dirty="0">
              <a:solidFill>
                <a:schemeClr val="accent1">
                  <a:lumMod val="75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003056" y="5533888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Salud y Seguridad en el Trabajo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563" y="1421011"/>
            <a:ext cx="3868615" cy="38359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10283" y="1561756"/>
            <a:ext cx="564022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accent1">
                    <a:lumMod val="75000"/>
                  </a:schemeClr>
                </a:solidFill>
              </a:rPr>
              <a:t>6.472</a:t>
            </a:r>
          </a:p>
          <a:p>
            <a:pPr algn="ctr"/>
            <a:r>
              <a:rPr lang="es-ES" sz="4400" b="1" dirty="0">
                <a:solidFill>
                  <a:schemeClr val="accent1">
                    <a:lumMod val="75000"/>
                  </a:schemeClr>
                </a:solidFill>
              </a:rPr>
              <a:t>Dosis de vacunas </a:t>
            </a:r>
            <a:r>
              <a:rPr lang="es-ES" sz="4000" dirty="0">
                <a:solidFill>
                  <a:schemeClr val="accent1">
                    <a:lumMod val="75000"/>
                  </a:schemeClr>
                </a:solidFill>
              </a:rPr>
              <a:t>Aplicadas a colaboradores del hospital y usuarios externos</a:t>
            </a:r>
            <a:endParaRPr lang="es-CO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1163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2217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923032" y="4635376"/>
            <a:ext cx="6345936" cy="1186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En el Año 2021 suspendida categorización, por Artículo 6 Resolución #856 hasta el término de emergencia sanitaria.  </a:t>
            </a:r>
          </a:p>
          <a:p>
            <a:pPr lvl="0"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Sin embargo HUSJ realiza ejercicio  y se encuentra </a:t>
            </a:r>
            <a:r>
              <a:rPr lang="es-CO" b="1" dirty="0">
                <a:solidFill>
                  <a:schemeClr val="accent1">
                    <a:lumMod val="75000"/>
                  </a:schemeClr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SIN RIESGO FINANCIERO</a:t>
            </a:r>
            <a:endParaRPr lang="es-CO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470262" y="257465"/>
            <a:ext cx="11721738" cy="600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600" b="1" dirty="0">
                <a:solidFill>
                  <a:srgbClr val="005092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rPr>
              <a:t>GESTIÓN ADMINISTRATIVA Y FINANCIERA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98" y="858356"/>
            <a:ext cx="5145871" cy="361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713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915957" y="730360"/>
            <a:ext cx="8454353" cy="1201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solidFill>
                  <a:srgbClr val="005092"/>
                </a:solidFill>
                <a:latin typeface="+mn-lt"/>
              </a:rPr>
              <a:t>ESTADO DE SITUACIÓN FINANCIERA</a:t>
            </a:r>
          </a:p>
          <a:p>
            <a:endParaRPr lang="es-ES" sz="3600" b="1" dirty="0">
              <a:solidFill>
                <a:srgbClr val="005092"/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6201149" y="4195043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Contabilidad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8030296" y="1931569"/>
            <a:ext cx="2031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Cifras en millones de pesos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533362"/>
              </p:ext>
            </p:extLst>
          </p:nvPr>
        </p:nvGraphicFramePr>
        <p:xfrm>
          <a:off x="2440757" y="2209031"/>
          <a:ext cx="7372546" cy="196977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847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8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5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 Diciembre</a:t>
                      </a:r>
                      <a:endParaRPr lang="es-CO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Activos</a:t>
                      </a:r>
                      <a:endParaRPr lang="es-CO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Pasivos</a:t>
                      </a:r>
                      <a:endParaRPr lang="es-CO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Patrimonio</a:t>
                      </a:r>
                      <a:endParaRPr lang="es-CO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Año 2021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347.225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25.633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321.592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Año 2020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332.710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22.513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310.197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 gridSpan="4">
                  <a:txBody>
                    <a:bodyPr/>
                    <a:lstStyle/>
                    <a:p>
                      <a:pPr algn="ctr" rtl="0" fontAlgn="b"/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rtl="0" fontAlgn="b"/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Variación absoluta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14.515</a:t>
                      </a:r>
                      <a:endParaRPr lang="es-CO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3.120</a:t>
                      </a:r>
                      <a:endParaRPr lang="es-CO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11.395</a:t>
                      </a:r>
                      <a:endParaRPr lang="es-CO" sz="2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Variación relativa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14%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7871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915957" y="730360"/>
            <a:ext cx="8454353" cy="1201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solidFill>
                  <a:srgbClr val="005092"/>
                </a:solidFill>
                <a:latin typeface="+mn-lt"/>
              </a:rPr>
              <a:t>ESTADO DE SITUACIÓN FINANCIERA</a:t>
            </a:r>
          </a:p>
          <a:p>
            <a:endParaRPr lang="es-ES" sz="3600" b="1" dirty="0">
              <a:solidFill>
                <a:srgbClr val="005092"/>
              </a:solidFill>
              <a:latin typeface="+mn-lt"/>
            </a:endParaRPr>
          </a:p>
          <a:p>
            <a:r>
              <a:rPr lang="es-ES" sz="3600" b="1" dirty="0">
                <a:solidFill>
                  <a:srgbClr val="005092"/>
                </a:solidFill>
                <a:latin typeface="+mn-lt"/>
              </a:rPr>
              <a:t>ACTIVOS</a:t>
            </a:r>
            <a:endParaRPr lang="es-CO" sz="3600" b="1" dirty="0">
              <a:solidFill>
                <a:srgbClr val="005092"/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850839" y="4986894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Contabilidad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9679986" y="1932032"/>
            <a:ext cx="2031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Cifras en millones de pesos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884092"/>
              </p:ext>
            </p:extLst>
          </p:nvPr>
        </p:nvGraphicFramePr>
        <p:xfrm>
          <a:off x="728286" y="2209031"/>
          <a:ext cx="10668721" cy="2811780"/>
        </p:xfrm>
        <a:graphic>
          <a:graphicData uri="http://schemas.openxmlformats.org/drawingml/2006/table">
            <a:tbl>
              <a:tblPr/>
              <a:tblGrid>
                <a:gridCol w="3485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3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54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94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6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48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Activo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Participación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Participación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Variación absoluta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Variación relativa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Efectivo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82.735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74.884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-7.851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-9%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Inversiones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9.517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9.736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Cuentas por cobrar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161.940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166.449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4.509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Inventarios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10.291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20.256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9.965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97%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Propiedad, planta y equipo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67.520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75.166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7.646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Otros activos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707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734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TOTAL ACTIVO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332.710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347.225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14.515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84015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8762476"/>
              </p:ext>
            </p:extLst>
          </p:nvPr>
        </p:nvGraphicFramePr>
        <p:xfrm>
          <a:off x="2493819" y="282185"/>
          <a:ext cx="9195954" cy="5150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6E27E803-9B60-70D6-493E-F6881400D5FA}"/>
              </a:ext>
            </a:extLst>
          </p:cNvPr>
          <p:cNvSpPr txBox="1"/>
          <p:nvPr/>
        </p:nvSpPr>
        <p:spPr>
          <a:xfrm>
            <a:off x="9909457" y="5426971"/>
            <a:ext cx="2067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Cifras en millones de pesos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8080310" y="5703970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Contabilidad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1294537"/>
            <a:ext cx="269179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accent1">
                    <a:lumMod val="75000"/>
                  </a:schemeClr>
                </a:solidFill>
              </a:rPr>
              <a:t>Total Cartera</a:t>
            </a:r>
          </a:p>
          <a:p>
            <a:pPr algn="ctr"/>
            <a:r>
              <a:rPr lang="es-ES" sz="4400" b="1" dirty="0">
                <a:solidFill>
                  <a:schemeClr val="accent1">
                    <a:lumMod val="75000"/>
                  </a:schemeClr>
                </a:solidFill>
              </a:rPr>
              <a:t>$153.824 Millones</a:t>
            </a:r>
            <a:endParaRPr lang="es-CO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1083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915957" y="730360"/>
            <a:ext cx="8454353" cy="1201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solidFill>
                  <a:srgbClr val="005092"/>
                </a:solidFill>
                <a:latin typeface="+mn-lt"/>
              </a:rPr>
              <a:t>ESTADO DE SITUACIÓN FINANCIERA</a:t>
            </a:r>
          </a:p>
          <a:p>
            <a:endParaRPr lang="es-ES" sz="3600" b="1" dirty="0">
              <a:solidFill>
                <a:srgbClr val="005092"/>
              </a:solidFill>
              <a:latin typeface="+mn-lt"/>
            </a:endParaRPr>
          </a:p>
          <a:p>
            <a:r>
              <a:rPr lang="es-ES" sz="3600" b="1" dirty="0">
                <a:solidFill>
                  <a:srgbClr val="005092"/>
                </a:solidFill>
                <a:latin typeface="+mn-lt"/>
              </a:rPr>
              <a:t>PASIVOS</a:t>
            </a:r>
            <a:endParaRPr lang="es-CO" sz="3600" b="1" dirty="0">
              <a:solidFill>
                <a:srgbClr val="005092"/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784851" y="4873773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Contabilidad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9679986" y="1932032"/>
            <a:ext cx="2031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Cifras en millones de pesos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546078"/>
              </p:ext>
            </p:extLst>
          </p:nvPr>
        </p:nvGraphicFramePr>
        <p:xfrm>
          <a:off x="687160" y="2172438"/>
          <a:ext cx="10689996" cy="270510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487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1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8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17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89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342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Pasivos 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Participación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Participación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Variación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Absoluta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Variación relativa</a:t>
                      </a: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Prestamos por pagar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765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-765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-100%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Cuentas por pagar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4.659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21%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13.665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53%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9.006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193%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Beneficios a empleados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6.111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27%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5.620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22%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-491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-8%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Provisiones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4.156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19%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5.850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23%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1.694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41%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Otros pasivos</a:t>
                      </a:r>
                      <a:endParaRPr lang="es-CO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6.822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30%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498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-6.324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-93%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Total pasivo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22.513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100%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25.633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100%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3.120</a:t>
                      </a:r>
                      <a:endParaRPr lang="es-CO" sz="20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14%</a:t>
                      </a:r>
                      <a:endParaRPr lang="es-CO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649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915957" y="730360"/>
            <a:ext cx="8454353" cy="1201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solidFill>
                  <a:srgbClr val="005092"/>
                </a:solidFill>
                <a:latin typeface="+mn-lt"/>
              </a:rPr>
              <a:t>ESTADO DE SITUACIÓN FINANCIERA</a:t>
            </a:r>
          </a:p>
          <a:p>
            <a:endParaRPr lang="es-ES" sz="3600" b="1" dirty="0">
              <a:solidFill>
                <a:srgbClr val="005092"/>
              </a:solidFill>
              <a:latin typeface="+mn-lt"/>
            </a:endParaRPr>
          </a:p>
          <a:p>
            <a:r>
              <a:rPr lang="es-ES" sz="3600" b="1" dirty="0">
                <a:solidFill>
                  <a:srgbClr val="005092"/>
                </a:solidFill>
                <a:latin typeface="+mn-lt"/>
              </a:rPr>
              <a:t>PATRIMONIO</a:t>
            </a:r>
            <a:endParaRPr lang="es-CO" sz="3600" b="1" dirty="0">
              <a:solidFill>
                <a:srgbClr val="005092"/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850839" y="4478275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Contabilidad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9679986" y="1932032"/>
            <a:ext cx="2031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Cifras en millones de pesos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211238"/>
              </p:ext>
            </p:extLst>
          </p:nvPr>
        </p:nvGraphicFramePr>
        <p:xfrm>
          <a:off x="715651" y="2209031"/>
          <a:ext cx="10700207" cy="2190325"/>
        </p:xfrm>
        <a:graphic>
          <a:graphicData uri="http://schemas.openxmlformats.org/drawingml/2006/table">
            <a:tbl>
              <a:tblPr/>
              <a:tblGrid>
                <a:gridCol w="3887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4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72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94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06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78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Patrimonio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Participación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Participación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Variación absoluta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Variación relativa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5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Capital fiscal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263.790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85%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288.943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90%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25.153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096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Resultados de ejercicios anteriores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25.154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21.240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-3.914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12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Ganancias o perdidas planes beneficio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-2.669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-3.205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-536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871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Excedentes del ejercicio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23.922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14.614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259" marR="6259" marT="6259" marB="0" anchor="b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-9.308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-39%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23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Total patrimonio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310.197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321.592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11.395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259" marR="6259" marT="6259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87734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2427941" y="545475"/>
            <a:ext cx="7500495" cy="13884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3200" dirty="0">
              <a:solidFill>
                <a:srgbClr val="005092"/>
              </a:solidFill>
              <a:latin typeface="Arial Black" panose="020B0A04020102020204" pitchFamily="34" charset="0"/>
            </a:endParaRPr>
          </a:p>
          <a:p>
            <a:endParaRPr lang="es-CO" sz="3200" dirty="0">
              <a:solidFill>
                <a:srgbClr val="005092"/>
              </a:solidFill>
              <a:latin typeface="Arial Black" panose="020B0A04020102020204" pitchFamily="34" charset="0"/>
            </a:endParaRPr>
          </a:p>
          <a:p>
            <a:r>
              <a:rPr lang="es-CO" sz="3600" b="1" dirty="0">
                <a:solidFill>
                  <a:srgbClr val="005092"/>
                </a:solidFill>
                <a:latin typeface="+mn-lt"/>
              </a:rPr>
              <a:t>ESTADO DE RESULTADOS INTEGRAL</a:t>
            </a:r>
            <a:br>
              <a:rPr lang="es-CO" sz="3600" b="1" dirty="0">
                <a:solidFill>
                  <a:srgbClr val="005092"/>
                </a:solidFill>
                <a:latin typeface="Arial Black" panose="020B0A04020102020204" pitchFamily="34" charset="0"/>
              </a:rPr>
            </a:br>
            <a:endParaRPr lang="es-CO" sz="3600" b="1" dirty="0">
              <a:solidFill>
                <a:srgbClr val="005092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919571" y="3903467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Contabilidad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E27E803-9B60-70D6-493E-F6881400D5FA}"/>
              </a:ext>
            </a:extLst>
          </p:cNvPr>
          <p:cNvSpPr txBox="1"/>
          <p:nvPr/>
        </p:nvSpPr>
        <p:spPr>
          <a:xfrm>
            <a:off x="9748718" y="1850639"/>
            <a:ext cx="2067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Cifras en millones de pesos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755917"/>
              </p:ext>
            </p:extLst>
          </p:nvPr>
        </p:nvGraphicFramePr>
        <p:xfrm>
          <a:off x="847331" y="2127638"/>
          <a:ext cx="10661717" cy="1744665"/>
        </p:xfrm>
        <a:graphic>
          <a:graphicData uri="http://schemas.openxmlformats.org/drawingml/2006/table">
            <a:tbl>
              <a:tblPr/>
              <a:tblGrid>
                <a:gridCol w="3421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9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7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24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8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8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218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Concepto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Participación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Participación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Variación absoluta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Variación</a:t>
                      </a:r>
                    </a:p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Relativa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541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Ingresos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185.607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250.296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64.689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541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Gastos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39.291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21.2%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55.860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22.3%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16.569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541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Costos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122.394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65.9%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179.822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71.8%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57.428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06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Excedente del ejercicio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23.922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12.9%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14.614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-9.308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-39%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30570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378314" y="433780"/>
            <a:ext cx="9239794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RECONOCIMIENTO</a:t>
            </a:r>
            <a:endParaRPr lang="es-CO" sz="3600" b="1" dirty="0">
              <a:solidFill>
                <a:schemeClr val="accent1">
                  <a:lumMod val="75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23B9844-9F07-5C8D-CCFF-990C62A34738}"/>
              </a:ext>
            </a:extLst>
          </p:cNvPr>
          <p:cNvSpPr txBox="1"/>
          <p:nvPr/>
        </p:nvSpPr>
        <p:spPr>
          <a:xfrm>
            <a:off x="8550948" y="940067"/>
            <a:ext cx="2067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Cifras en millones de pesos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6721801" y="5416420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Presupuesto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045939"/>
              </p:ext>
            </p:extLst>
          </p:nvPr>
        </p:nvGraphicFramePr>
        <p:xfrm>
          <a:off x="1378314" y="1217066"/>
          <a:ext cx="9000324" cy="4171310"/>
        </p:xfrm>
        <a:graphic>
          <a:graphicData uri="http://schemas.openxmlformats.org/drawingml/2006/table">
            <a:tbl>
              <a:tblPr/>
              <a:tblGrid>
                <a:gridCol w="4905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0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8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62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29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VAR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910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Total Venta de Servicios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161.966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219.527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910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......PPNA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4.390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3.043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-31%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910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......Régimen Subsidiado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97.590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124.605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910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......Régimen Contributivo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40.307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61.880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54%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910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……Otras ventas de servicios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19.680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30.000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910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Aportes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13.225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2.600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-80%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910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Otros Ingresos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59.836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73.443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910">
                <a:tc>
                  <a:txBody>
                    <a:bodyPr/>
                    <a:lstStyle/>
                    <a:p>
                      <a:pPr algn="l" fontAlgn="b"/>
                      <a:r>
                        <a:rPr lang="es-ES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Cuentas por cobrar Otras vigencias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77.456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101.443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29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Total reconocimiento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312.484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397.012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59500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476103" y="424501"/>
            <a:ext cx="9239794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RECAUDO</a:t>
            </a:r>
            <a:endParaRPr lang="es-CO" sz="3600" b="1" dirty="0">
              <a:solidFill>
                <a:schemeClr val="accent1">
                  <a:lumMod val="75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23B9844-9F07-5C8D-CCFF-990C62A34738}"/>
              </a:ext>
            </a:extLst>
          </p:cNvPr>
          <p:cNvSpPr txBox="1"/>
          <p:nvPr/>
        </p:nvSpPr>
        <p:spPr>
          <a:xfrm>
            <a:off x="8389033" y="930788"/>
            <a:ext cx="2067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Cifras en millones de pesos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8594012" y="5464536"/>
            <a:ext cx="1657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Presupuesto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297370"/>
              </p:ext>
            </p:extLst>
          </p:nvPr>
        </p:nvGraphicFramePr>
        <p:xfrm>
          <a:off x="1301261" y="1207787"/>
          <a:ext cx="8949953" cy="4171310"/>
        </p:xfrm>
        <a:graphic>
          <a:graphicData uri="http://schemas.openxmlformats.org/drawingml/2006/table">
            <a:tbl>
              <a:tblPr/>
              <a:tblGrid>
                <a:gridCol w="4828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29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5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8185"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Variación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185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Total Venta de Servicios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68.340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107.241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57%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185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......PPNA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5260%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185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......Régimen Subsidiado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55.577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69.432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185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......Régimen Contributivo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4.818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20.634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328%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185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Otras ventas de servicios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7.943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17.038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115%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185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Aportes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13.225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2.600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-80%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185">
                <a:tc>
                  <a:txBody>
                    <a:bodyPr/>
                    <a:lstStyle/>
                    <a:p>
                      <a:pPr algn="l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Otros Ingresos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59.712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73.419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185">
                <a:tc>
                  <a:txBody>
                    <a:bodyPr/>
                    <a:lstStyle/>
                    <a:p>
                      <a:pPr algn="l" fontAlgn="b"/>
                      <a:r>
                        <a:rPr lang="es-ES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Cuentas por cobrar Otras vigencias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77.456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101.443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185"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Total recaudo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218.733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284.703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7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5651" marR="5651" marT="5651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3740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476103" y="563001"/>
            <a:ext cx="9239794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GASTO</a:t>
            </a:r>
            <a:endParaRPr lang="es-CO" sz="3600" b="1" dirty="0">
              <a:solidFill>
                <a:schemeClr val="accent1">
                  <a:lumMod val="75000"/>
                </a:schemeClr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23B9844-9F07-5C8D-CCFF-990C62A34738}"/>
              </a:ext>
            </a:extLst>
          </p:cNvPr>
          <p:cNvSpPr txBox="1"/>
          <p:nvPr/>
        </p:nvSpPr>
        <p:spPr>
          <a:xfrm>
            <a:off x="8648736" y="1106370"/>
            <a:ext cx="2067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Cifras en millones de pesos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8853716" y="5299049"/>
            <a:ext cx="1657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Presupuesto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780482"/>
              </p:ext>
            </p:extLst>
          </p:nvPr>
        </p:nvGraphicFramePr>
        <p:xfrm>
          <a:off x="1296503" y="1420451"/>
          <a:ext cx="9214414" cy="3849419"/>
        </p:xfrm>
        <a:graphic>
          <a:graphicData uri="http://schemas.openxmlformats.org/drawingml/2006/table">
            <a:tbl>
              <a:tblPr/>
              <a:tblGrid>
                <a:gridCol w="5501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0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9627"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Variable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Variación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43">
                <a:tc>
                  <a:txBody>
                    <a:bodyPr/>
                    <a:lstStyle/>
                    <a:p>
                      <a:pPr algn="l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Gasto de Funcionamiento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109.556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148.773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43">
                <a:tc>
                  <a:txBody>
                    <a:bodyPr/>
                    <a:lstStyle/>
                    <a:p>
                      <a:pPr algn="l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Gastos de Personal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89.002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120.387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43">
                <a:tc>
                  <a:txBody>
                    <a:bodyPr/>
                    <a:lstStyle/>
                    <a:p>
                      <a:pPr algn="l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  Gasto de Personal de Planta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9.838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9.388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43">
                <a:tc>
                  <a:txBody>
                    <a:bodyPr/>
                    <a:lstStyle/>
                    <a:p>
                      <a:pPr algn="l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  Servicios Personales Indirectos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79.164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110.999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43">
                <a:tc>
                  <a:txBody>
                    <a:bodyPr/>
                    <a:lstStyle/>
                    <a:p>
                      <a:pPr algn="l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Gasto de Sueldos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5.254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4.996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43">
                <a:tc>
                  <a:txBody>
                    <a:bodyPr/>
                    <a:lstStyle/>
                    <a:p>
                      <a:pPr algn="l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Gastos Generales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19.144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26.291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43">
                <a:tc>
                  <a:txBody>
                    <a:bodyPr/>
                    <a:lstStyle/>
                    <a:p>
                      <a:pPr algn="l" fontAlgn="b"/>
                      <a:r>
                        <a:rPr lang="es-ES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Gastos de Operación y Prestación de Servicios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39.730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75.292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90%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43">
                <a:tc>
                  <a:txBody>
                    <a:bodyPr/>
                    <a:lstStyle/>
                    <a:p>
                      <a:pPr algn="l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Otros Gastos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15.541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6.164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-60%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943">
                <a:tc>
                  <a:txBody>
                    <a:bodyPr/>
                    <a:lstStyle/>
                    <a:p>
                      <a:pPr algn="l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Cuentas por Pagar Vigencias Anteriores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21.164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13.145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-38%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943">
                <a:tc>
                  <a:txBody>
                    <a:bodyPr/>
                    <a:lstStyle/>
                    <a:p>
                      <a:pPr algn="ctr" fontAlgn="b"/>
                      <a:r>
                        <a:rPr lang="es-ES" sz="220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Total gastos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184.581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241.279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2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4709" marR="4709" marT="4709" marB="0" anchor="b">
                    <a:lnL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9D0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7576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139010" y="809006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rgbClr val="005092"/>
                </a:solidFill>
                <a:latin typeface="+mn-lt"/>
              </a:rPr>
              <a:t>EQUILIBRIO PRESUPUESTAL</a:t>
            </a:r>
            <a:endParaRPr lang="es-CO" sz="3600" b="1" dirty="0">
              <a:solidFill>
                <a:srgbClr val="005092"/>
              </a:solidFill>
              <a:latin typeface="+mn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8D3C07E-704F-C2D1-E0C0-0A88C7DA5013}"/>
              </a:ext>
            </a:extLst>
          </p:cNvPr>
          <p:cNvSpPr txBox="1"/>
          <p:nvPr/>
        </p:nvSpPr>
        <p:spPr>
          <a:xfrm>
            <a:off x="8329001" y="1551509"/>
            <a:ext cx="2067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Cifras en millones de pesos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6499855" y="4958124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Presupuesto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AD50339C-F9F3-79C2-F5DE-0A41F5361D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7779100"/>
              </p:ext>
            </p:extLst>
          </p:nvPr>
        </p:nvGraphicFramePr>
        <p:xfrm>
          <a:off x="2159749" y="1872808"/>
          <a:ext cx="7872501" cy="3112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Hoja de cálculo" r:id="rId2" imgW="6007100" imgH="2374900" progId="Excel.Sheet.12">
                  <p:embed/>
                </p:oleObj>
              </mc:Choice>
              <mc:Fallback>
                <p:oleObj name="Hoja de cálculo" r:id="rId2" imgW="6007100" imgH="23749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59749" y="1872808"/>
                        <a:ext cx="7872501" cy="3112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37610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88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384543" y="348813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rgbClr val="005092"/>
                </a:solidFill>
                <a:latin typeface="+mn-lt"/>
              </a:rPr>
              <a:t>INVERSIÓN EQUIPOS BIOMEDICOS</a:t>
            </a:r>
            <a:endParaRPr lang="es-CO" sz="3600" b="1" dirty="0">
              <a:solidFill>
                <a:srgbClr val="005092"/>
              </a:solidFill>
              <a:latin typeface="+mn-lt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921227"/>
              </p:ext>
            </p:extLst>
          </p:nvPr>
        </p:nvGraphicFramePr>
        <p:xfrm>
          <a:off x="1970203" y="1037976"/>
          <a:ext cx="5218717" cy="4754880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3793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Arco en C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$ 230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Humificadores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$ 75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Monitor signos vitales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$ 102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Ecógrafo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$ 101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Flujómetros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$ 31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Plataforma imagenología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$ 155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Extractor de leche humana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$ 103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Dotación consulta externa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$ 241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Maquina anestesia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$ 136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Fonendos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$ 43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Desfibriladores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$ 76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Unidad calentamiento fluidos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$ 12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3904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Angiógrafo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$ 3.281</a:t>
                      </a:r>
                      <a:endParaRPr lang="es-CO" sz="2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7062194" y="2005081"/>
            <a:ext cx="44740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chemeClr val="accent1">
                    <a:lumMod val="75000"/>
                  </a:schemeClr>
                </a:solidFill>
              </a:rPr>
              <a:t>$4.586 Millones</a:t>
            </a:r>
            <a:endParaRPr lang="es-CO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188920" y="5662051"/>
            <a:ext cx="36582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Fuente: Infraestructura y tecnología </a:t>
            </a:r>
            <a:endParaRPr lang="es-CO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9284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384543" y="499642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5092"/>
                </a:solidFill>
                <a:latin typeface="+mn-lt"/>
              </a:rPr>
              <a:t>INVERSIÓN EQUIPOS BIOMÉDICOS</a:t>
            </a:r>
            <a:endParaRPr lang="es-CO" sz="3200" b="1" dirty="0">
              <a:solidFill>
                <a:srgbClr val="005092"/>
              </a:solidFill>
              <a:latin typeface="+mn-lt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239" y="3863814"/>
            <a:ext cx="2125709" cy="153902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262" y="1177378"/>
            <a:ext cx="1910977" cy="420692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378" y="1158276"/>
            <a:ext cx="1861836" cy="204009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199" y="3300413"/>
            <a:ext cx="1885708" cy="208389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6"/>
          <a:srcRect r="15041"/>
          <a:stretch/>
        </p:blipFill>
        <p:spPr>
          <a:xfrm>
            <a:off x="1052506" y="473856"/>
            <a:ext cx="2123443" cy="331592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7113" y="1177376"/>
            <a:ext cx="1926142" cy="212678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0263" y="3353222"/>
            <a:ext cx="1932992" cy="203014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23067" y="389140"/>
            <a:ext cx="1899078" cy="3643224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28095" y="4104029"/>
            <a:ext cx="1894049" cy="137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87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8241369" y="5031563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Infraestructura y tecnología 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293771" y="354839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rgbClr val="005092"/>
                </a:solidFill>
                <a:latin typeface="+mn-lt"/>
              </a:rPr>
              <a:t>PROYECTOS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rgbClr val="005092"/>
                </a:solidFill>
                <a:latin typeface="+mn-lt"/>
              </a:rPr>
              <a:t>Consulta Externa</a:t>
            </a:r>
            <a:endParaRPr lang="es-CO" sz="3600" b="1" dirty="0">
              <a:solidFill>
                <a:srgbClr val="005092"/>
              </a:solidFill>
              <a:latin typeface="+mn-lt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560373" y="1927177"/>
            <a:ext cx="3071253" cy="2592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>
                <a:solidFill>
                  <a:schemeClr val="accent1">
                    <a:lumMod val="75000"/>
                  </a:schemeClr>
                </a:solidFill>
              </a:rPr>
              <a:t>Inversión</a:t>
            </a:r>
          </a:p>
          <a:p>
            <a:pPr algn="ctr"/>
            <a:r>
              <a:rPr lang="es-ES" sz="5400" b="1" dirty="0">
                <a:solidFill>
                  <a:schemeClr val="accent1">
                    <a:lumMod val="75000"/>
                  </a:schemeClr>
                </a:solidFill>
              </a:rPr>
              <a:t>$698 </a:t>
            </a:r>
          </a:p>
          <a:p>
            <a:pPr algn="ctr"/>
            <a:r>
              <a:rPr lang="es-ES" sz="5400" b="1" dirty="0">
                <a:solidFill>
                  <a:schemeClr val="accent1">
                    <a:lumMod val="75000"/>
                  </a:schemeClr>
                </a:solidFill>
              </a:rPr>
              <a:t>Millones</a:t>
            </a:r>
            <a:endParaRPr lang="es-CO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729156" y="1016571"/>
            <a:ext cx="3556940" cy="6363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dirty="0">
                <a:solidFill>
                  <a:srgbClr val="005092"/>
                </a:solidFill>
                <a:latin typeface="+mn-lt"/>
              </a:rPr>
              <a:t>Antes</a:t>
            </a:r>
            <a:endParaRPr lang="es-CO" sz="3200" dirty="0">
              <a:solidFill>
                <a:srgbClr val="005092"/>
              </a:solidFill>
              <a:latin typeface="+mn-lt"/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8028918" y="986697"/>
            <a:ext cx="3556940" cy="6363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dirty="0">
                <a:solidFill>
                  <a:srgbClr val="005092"/>
                </a:solidFill>
                <a:latin typeface="+mn-lt"/>
              </a:rPr>
              <a:t>Después</a:t>
            </a:r>
            <a:endParaRPr lang="es-CO" sz="3200" dirty="0">
              <a:solidFill>
                <a:srgbClr val="005092"/>
              </a:solidFill>
              <a:latin typeface="+mn-lt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/>
          <a:srcRect t="8884" b="30312"/>
          <a:stretch/>
        </p:blipFill>
        <p:spPr>
          <a:xfrm>
            <a:off x="7715115" y="1527107"/>
            <a:ext cx="4184547" cy="339247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78" y="1527107"/>
            <a:ext cx="4156696" cy="33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939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8182534" y="5653877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Infraestructura y tecnología 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232261" y="401853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rgbClr val="005092"/>
                </a:solidFill>
                <a:latin typeface="+mn-lt"/>
              </a:rPr>
              <a:t>PROYECTOS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600" b="1" dirty="0">
                <a:solidFill>
                  <a:srgbClr val="005092"/>
                </a:solidFill>
                <a:latin typeface="+mn-lt"/>
              </a:rPr>
              <a:t>HEMODINAMIA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678934" y="4241002"/>
            <a:ext cx="812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1">
                    <a:lumMod val="75000"/>
                  </a:schemeClr>
                </a:solidFill>
              </a:rPr>
              <a:t>Infraestructura               $1.976 Millones</a:t>
            </a:r>
          </a:p>
          <a:p>
            <a:r>
              <a:rPr lang="es-ES" sz="3200" b="1" dirty="0">
                <a:solidFill>
                  <a:schemeClr val="accent1">
                    <a:lumMod val="75000"/>
                  </a:schemeClr>
                </a:solidFill>
              </a:rPr>
              <a:t>Equipo de Angiografía  $3.281 Millones</a:t>
            </a:r>
          </a:p>
          <a:p>
            <a:r>
              <a:rPr lang="es-ES" sz="3200" b="1" dirty="0">
                <a:solidFill>
                  <a:schemeClr val="accent1">
                    <a:lumMod val="75000"/>
                  </a:schemeClr>
                </a:solidFill>
              </a:rPr>
              <a:t>Dotación Equipos          $      76 Millones</a:t>
            </a:r>
            <a:endParaRPr lang="es-CO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94" y="1329602"/>
            <a:ext cx="3624469" cy="271835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534" y="1329602"/>
            <a:ext cx="3624469" cy="271835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764" y="1329602"/>
            <a:ext cx="3624469" cy="271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897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1127368" y="652255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rgbClr val="005092"/>
                </a:solidFill>
                <a:latin typeface="+mn-lt"/>
              </a:rPr>
              <a:t>PROYECTO FORMULADO</a:t>
            </a:r>
            <a:endParaRPr lang="es-CO" sz="3600" b="1" dirty="0">
              <a:solidFill>
                <a:srgbClr val="005092"/>
              </a:solidFill>
              <a:latin typeface="+mn-lt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3917666" y="1202301"/>
            <a:ext cx="4146875" cy="6363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>
                <a:solidFill>
                  <a:srgbClr val="005092"/>
                </a:solidFill>
                <a:latin typeface="+mn-lt"/>
              </a:rPr>
              <a:t>TORRE ADMINISTRATIVA</a:t>
            </a:r>
            <a:endParaRPr lang="es-CO" sz="2400" b="1" dirty="0">
              <a:solidFill>
                <a:srgbClr val="005092"/>
              </a:solidFill>
              <a:latin typeface="+mn-lt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927FC51-6531-AAF2-B64E-4AEFD08671E5}"/>
              </a:ext>
            </a:extLst>
          </p:cNvPr>
          <p:cNvSpPr txBox="1"/>
          <p:nvPr/>
        </p:nvSpPr>
        <p:spPr>
          <a:xfrm>
            <a:off x="7324199" y="5637252"/>
            <a:ext cx="3658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Fuente: Infraestructura y tecnología </a:t>
            </a:r>
            <a:endParaRPr lang="es-C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030" y="1979887"/>
            <a:ext cx="3694970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CuadroTexto 18"/>
          <p:cNvSpPr txBox="1"/>
          <p:nvPr/>
        </p:nvSpPr>
        <p:spPr>
          <a:xfrm>
            <a:off x="1212974" y="4701324"/>
            <a:ext cx="10272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>
                <a:solidFill>
                  <a:schemeClr val="accent1">
                    <a:lumMod val="75000"/>
                  </a:schemeClr>
                </a:solidFill>
              </a:rPr>
              <a:t>Valor estimado $18.773 Millones</a:t>
            </a:r>
            <a:endParaRPr lang="es-CO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458" y="1977137"/>
            <a:ext cx="3641209" cy="2640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4951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05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2336</TotalTime>
  <Words>1763</Words>
  <Application>Microsoft Macintosh PowerPoint</Application>
  <PresentationFormat>Panorámica</PresentationFormat>
  <Paragraphs>784</Paragraphs>
  <Slides>52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61" baseType="lpstr">
      <vt:lpstr>Arial</vt:lpstr>
      <vt:lpstr>Arial Black</vt:lpstr>
      <vt:lpstr>Arial Narrow</vt:lpstr>
      <vt:lpstr>Calibri</vt:lpstr>
      <vt:lpstr>Calibri Light</vt:lpstr>
      <vt:lpstr>Trebuchet MS</vt:lpstr>
      <vt:lpstr>Verdana</vt:lpstr>
      <vt:lpstr>Tema de Office</vt:lpstr>
      <vt:lpstr>Hoja de cálculo de Microsoft Excel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Comunicaciones 1</dc:creator>
  <cp:lastModifiedBy>Microsoft Office User</cp:lastModifiedBy>
  <cp:revision>167</cp:revision>
  <cp:lastPrinted>2022-07-12T15:43:03Z</cp:lastPrinted>
  <dcterms:created xsi:type="dcterms:W3CDTF">2022-06-14T13:36:41Z</dcterms:created>
  <dcterms:modified xsi:type="dcterms:W3CDTF">2022-07-15T03:00:09Z</dcterms:modified>
</cp:coreProperties>
</file>