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notesSlides/notesSlide3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5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6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7.xml" ContentType="application/vnd.openxmlformats-officedocument.drawingml.chartshapes+xml"/>
  <Override PartName="/ppt/notesSlides/notesSlide3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8.xml" ContentType="application/vnd.openxmlformats-officedocument.drawingml.chartshapes+xml"/>
  <Override PartName="/ppt/notesSlides/notesSlide33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9.xml" ContentType="application/vnd.openxmlformats-officedocument.drawingml.chartshape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61"/>
  </p:notesMasterIdLst>
  <p:sldIdLst>
    <p:sldId id="497" r:id="rId2"/>
    <p:sldId id="350" r:id="rId3"/>
    <p:sldId id="493" r:id="rId4"/>
    <p:sldId id="259" r:id="rId5"/>
    <p:sldId id="425" r:id="rId6"/>
    <p:sldId id="426" r:id="rId7"/>
    <p:sldId id="474" r:id="rId8"/>
    <p:sldId id="457" r:id="rId9"/>
    <p:sldId id="430" r:id="rId10"/>
    <p:sldId id="431" r:id="rId11"/>
    <p:sldId id="495" r:id="rId12"/>
    <p:sldId id="428" r:id="rId13"/>
    <p:sldId id="429" r:id="rId14"/>
    <p:sldId id="434" r:id="rId15"/>
    <p:sldId id="436" r:id="rId16"/>
    <p:sldId id="438" r:id="rId17"/>
    <p:sldId id="443" r:id="rId18"/>
    <p:sldId id="448" r:id="rId19"/>
    <p:sldId id="456" r:id="rId20"/>
    <p:sldId id="386" r:id="rId21"/>
    <p:sldId id="388" r:id="rId22"/>
    <p:sldId id="389" r:id="rId23"/>
    <p:sldId id="494" r:id="rId24"/>
    <p:sldId id="490" r:id="rId25"/>
    <p:sldId id="450" r:id="rId26"/>
    <p:sldId id="453" r:id="rId27"/>
    <p:sldId id="451" r:id="rId28"/>
    <p:sldId id="491" r:id="rId29"/>
    <p:sldId id="475" r:id="rId30"/>
    <p:sldId id="391" r:id="rId31"/>
    <p:sldId id="476" r:id="rId32"/>
    <p:sldId id="477" r:id="rId33"/>
    <p:sldId id="410" r:id="rId34"/>
    <p:sldId id="473" r:id="rId35"/>
    <p:sldId id="415" r:id="rId36"/>
    <p:sldId id="416" r:id="rId37"/>
    <p:sldId id="478" r:id="rId38"/>
    <p:sldId id="479" r:id="rId39"/>
    <p:sldId id="480" r:id="rId40"/>
    <p:sldId id="420" r:id="rId41"/>
    <p:sldId id="421" r:id="rId42"/>
    <p:sldId id="423" r:id="rId43"/>
    <p:sldId id="496" r:id="rId44"/>
    <p:sldId id="498" r:id="rId45"/>
    <p:sldId id="396" r:id="rId46"/>
    <p:sldId id="481" r:id="rId47"/>
    <p:sldId id="482" r:id="rId48"/>
    <p:sldId id="483" r:id="rId49"/>
    <p:sldId id="392" r:id="rId50"/>
    <p:sldId id="484" r:id="rId51"/>
    <p:sldId id="394" r:id="rId52"/>
    <p:sldId id="486" r:id="rId53"/>
    <p:sldId id="487" r:id="rId54"/>
    <p:sldId id="488" r:id="rId55"/>
    <p:sldId id="489" r:id="rId56"/>
    <p:sldId id="408" r:id="rId57"/>
    <p:sldId id="422" r:id="rId58"/>
    <p:sldId id="424" r:id="rId59"/>
    <p:sldId id="499" r:id="rId6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F79646"/>
    <a:srgbClr val="005092"/>
    <a:srgbClr val="009999"/>
    <a:srgbClr val="C8E5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0" autoAdjust="0"/>
    <p:restoredTop sz="95118" autoAdjust="0"/>
  </p:normalViewPr>
  <p:slideViewPr>
    <p:cSldViewPr snapToGrid="0">
      <p:cViewPr varScale="1">
        <p:scale>
          <a:sx n="80" d="100"/>
          <a:sy n="80" d="100"/>
        </p:scale>
        <p:origin x="58" y="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3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Hoja%20de%20trabajo%20R.C.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Hoja%20de%20trabajo%20R.C.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Hoja%20de%20trabajo%20R.C.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Hoja%20de%20trabajo%20R.C..xlsx" TargetMode="Externa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Promedio Cumplimiento PAMEC Institucional 2020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F4-497D-B0F9-B2DB29A99F9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6F4-497D-B0F9-B2DB29A99F95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6F4-497D-B0F9-B2DB29A99F95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6F4-497D-B0F9-B2DB29A99F95}"/>
              </c:ext>
            </c:extLst>
          </c:dPt>
          <c:dLbls>
            <c:dLbl>
              <c:idx val="0"/>
              <c:layout>
                <c:manualLayout>
                  <c:x val="-0.10719467731168358"/>
                  <c:y val="-0.2559381149275015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6F4-497D-B0F9-B2DB29A99F9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6154904690755663E-2"/>
                  <c:y val="6.277694823583665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6F4-497D-B0F9-B2DB29A99F9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3"/>
                <c:pt idx="0">
                  <c:v>Cumplido </c:v>
                </c:pt>
                <c:pt idx="1">
                  <c:v>En Desarrollo</c:v>
                </c:pt>
                <c:pt idx="2">
                  <c:v>Por Cumplir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0.92</c:v>
                </c:pt>
                <c:pt idx="1">
                  <c:v>0.03</c:v>
                </c:pt>
                <c:pt idx="2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6F4-497D-B0F9-B2DB29A99F9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 dirty="0"/>
              <a:t>PRODUCCION DE SERVICIOS - UVR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15458136482939633"/>
          <c:y val="0.17634259259259263"/>
          <c:w val="0.81486307961504811"/>
          <c:h val="0.60657407407407404"/>
        </c:manualLayout>
      </c:layout>
      <c:lineChart>
        <c:grouping val="standard"/>
        <c:varyColors val="0"/>
        <c:ser>
          <c:idx val="0"/>
          <c:order val="0"/>
          <c:tx>
            <c:strRef>
              <c:f>'grafica uvr'!$B$5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888888888888892E-2"/>
                  <c:y val="-6.9444444444444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406-466E-BE8A-587CEA2C956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00000000000001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406-466E-BE8A-587CEA2C956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7222222222222221E-2"/>
                  <c:y val="-5.555555555555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406-466E-BE8A-587CEA2C956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777777777777788E-2"/>
                  <c:y val="-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406-466E-BE8A-587CEA2C956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rgbClr val="FFFF0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'grafica uvr'!$A$6:$A$9</c:f>
              <c:strCache>
                <c:ptCount val="4"/>
                <c:pt idx="0">
                  <c:v>1er Trimestre</c:v>
                </c:pt>
                <c:pt idx="1">
                  <c:v>2do Trimestre</c:v>
                </c:pt>
                <c:pt idx="2">
                  <c:v>3er Trimestre</c:v>
                </c:pt>
                <c:pt idx="3">
                  <c:v>4to. Trimestre</c:v>
                </c:pt>
              </c:strCache>
            </c:strRef>
          </c:cat>
          <c:val>
            <c:numRef>
              <c:f>'grafica uvr'!$B$6:$B$9</c:f>
              <c:numCache>
                <c:formatCode>_(* #,##0_);_(* \(#,##0\);_(* "-"??_);_(@_)</c:formatCode>
                <c:ptCount val="4"/>
                <c:pt idx="0">
                  <c:v>5479603.5599999996</c:v>
                </c:pt>
                <c:pt idx="1">
                  <c:v>5712206.580000001</c:v>
                </c:pt>
                <c:pt idx="2">
                  <c:v>5888625.1899999995</c:v>
                </c:pt>
                <c:pt idx="3">
                  <c:v>5897388.4900000012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C67-4456-8E9F-AE841D7B7876}"/>
            </c:ext>
          </c:extLst>
        </c:ser>
        <c:ser>
          <c:idx val="1"/>
          <c:order val="1"/>
          <c:tx>
            <c:strRef>
              <c:f>'grafica uvr'!$C$5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3333333333333356E-2"/>
                  <c:y val="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406-466E-BE8A-587CEA2C956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8333333333333383E-2"/>
                  <c:y val="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406-466E-BE8A-587CEA2C956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888888888888889E-2"/>
                  <c:y val="5.0925925925925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406-466E-BE8A-587CEA2C956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9444444444444445E-2"/>
                  <c:y val="3.2407407407407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406-466E-BE8A-587CEA2C956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'grafica uvr'!$A$6:$A$9</c:f>
              <c:strCache>
                <c:ptCount val="4"/>
                <c:pt idx="0">
                  <c:v>1er Trimestre</c:v>
                </c:pt>
                <c:pt idx="1">
                  <c:v>2do Trimestre</c:v>
                </c:pt>
                <c:pt idx="2">
                  <c:v>3er Trimestre</c:v>
                </c:pt>
                <c:pt idx="3">
                  <c:v>4to. Trimestre</c:v>
                </c:pt>
              </c:strCache>
            </c:strRef>
          </c:cat>
          <c:val>
            <c:numRef>
              <c:f>'grafica uvr'!$C$6:$C$9</c:f>
              <c:numCache>
                <c:formatCode>_(* #,##0_);_(* \(#,##0\);_(* "-"??_);_(@_)</c:formatCode>
                <c:ptCount val="4"/>
                <c:pt idx="0">
                  <c:v>5218076.76</c:v>
                </c:pt>
                <c:pt idx="1">
                  <c:v>3615568.8200000003</c:v>
                </c:pt>
                <c:pt idx="2">
                  <c:v>4865986.9000000004</c:v>
                </c:pt>
                <c:pt idx="3">
                  <c:v>5991434.870000001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C67-4456-8E9F-AE841D7B78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6370848"/>
        <c:axId val="226379080"/>
      </c:lineChart>
      <c:catAx>
        <c:axId val="22637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26379080"/>
        <c:crosses val="autoZero"/>
        <c:auto val="1"/>
        <c:lblAlgn val="ctr"/>
        <c:lblOffset val="100"/>
        <c:noMultiLvlLbl val="0"/>
      </c:catAx>
      <c:valAx>
        <c:axId val="22637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2637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2020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CA4-496D-ABE2-5B591555216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CA4-496D-ABE2-5B591555216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CA4-496D-ABE2-5B591555216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CA4-496D-ABE2-5B591555216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CA4-496D-ABE2-5B591555216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CA4-496D-ABE2-5B591555216C}"/>
              </c:ext>
            </c:extLst>
          </c:dPt>
          <c:dLbls>
            <c:dLbl>
              <c:idx val="0"/>
              <c:layout>
                <c:manualLayout>
                  <c:x val="-0.12855723032081418"/>
                  <c:y val="-6.776718701478333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CA4-496D-ABE2-5B591555216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Solicitud de Valoración/Cita médica.</c:v>
                </c:pt>
                <c:pt idx="1">
                  <c:v>Falta al debido proceso y petición</c:v>
                </c:pt>
                <c:pt idx="2">
                  <c:v>Pago de excedentes pensionales</c:v>
                </c:pt>
                <c:pt idx="3">
                  <c:v>Solicitud Procedimiento quirúrgico</c:v>
                </c:pt>
                <c:pt idx="4">
                  <c:v>Entrega de insumos</c:v>
                </c:pt>
                <c:pt idx="5">
                  <c:v>Pago de incapacidades médicas</c:v>
                </c:pt>
              </c:strCache>
            </c:strRef>
          </c:cat>
          <c:val>
            <c:numRef>
              <c:f>Hoja1!$B$2:$B$7</c:f>
              <c:numCache>
                <c:formatCode>0.00%</c:formatCode>
                <c:ptCount val="6"/>
                <c:pt idx="0">
                  <c:v>0.58199999999999996</c:v>
                </c:pt>
                <c:pt idx="1">
                  <c:v>0.13300000000000001</c:v>
                </c:pt>
                <c:pt idx="2">
                  <c:v>3.5999999999999997E-2</c:v>
                </c:pt>
                <c:pt idx="3">
                  <c:v>0.188</c:v>
                </c:pt>
                <c:pt idx="4">
                  <c:v>4.8000000000000001E-2</c:v>
                </c:pt>
                <c:pt idx="5">
                  <c:v>1.2E-2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6CA4-496D-ABE2-5B591555216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 dirty="0"/>
              <a:t>Comparativo tutelas por año 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'Hoja1 (2)'!$B$3</c:f>
              <c:strCache>
                <c:ptCount val="1"/>
                <c:pt idx="0">
                  <c:v>Año 2020</c:v>
                </c:pt>
              </c:strCache>
            </c:strRef>
          </c:tx>
          <c:spPr>
            <a:solidFill>
              <a:srgbClr val="4BACC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'Hoja1 (2)'!$C$2</c:f>
              <c:strCache>
                <c:ptCount val="1"/>
                <c:pt idx="0">
                  <c:v>ACTIVOS</c:v>
                </c:pt>
              </c:strCache>
            </c:strRef>
          </c:cat>
          <c:val>
            <c:numRef>
              <c:f>'Hoja1 (2)'!$C$3</c:f>
              <c:numCache>
                <c:formatCode>#,##0</c:formatCode>
                <c:ptCount val="1"/>
                <c:pt idx="0">
                  <c:v>165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77-4011-BAC8-F0EE20F6C7B7}"/>
            </c:ext>
          </c:extLst>
        </c:ser>
        <c:ser>
          <c:idx val="1"/>
          <c:order val="1"/>
          <c:tx>
            <c:strRef>
              <c:f>'Hoja1 (2)'!$B$4</c:f>
              <c:strCache>
                <c:ptCount val="1"/>
                <c:pt idx="0">
                  <c:v>Año 2019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'Hoja1 (2)'!$C$2</c:f>
              <c:strCache>
                <c:ptCount val="1"/>
                <c:pt idx="0">
                  <c:v>ACTIVOS</c:v>
                </c:pt>
              </c:strCache>
            </c:strRef>
          </c:cat>
          <c:val>
            <c:numRef>
              <c:f>'Hoja1 (2)'!$C$4</c:f>
              <c:numCache>
                <c:formatCode>#,##0</c:formatCode>
                <c:ptCount val="1"/>
                <c:pt idx="0">
                  <c:v>252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77-4011-BAC8-F0EE20F6C7B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174784"/>
        <c:axId val="227181448"/>
      </c:barChart>
      <c:catAx>
        <c:axId val="227174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7181448"/>
        <c:crosses val="autoZero"/>
        <c:auto val="1"/>
        <c:lblAlgn val="ctr"/>
        <c:lblOffset val="100"/>
        <c:noMultiLvlLbl val="0"/>
      </c:catAx>
      <c:valAx>
        <c:axId val="22718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2717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Hoja1!$B$3</c:f>
              <c:strCache>
                <c:ptCount val="1"/>
                <c:pt idx="0">
                  <c:v>Año 2020</c:v>
                </c:pt>
              </c:strCache>
            </c:strRef>
          </c:tx>
          <c:spPr>
            <a:solidFill>
              <a:srgbClr val="4BACC6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8123374515253245E-3"/>
                  <c:y val="5.92000583260425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569-40C4-AA1F-F72669697E1E}"/>
                </c:ext>
                <c:ext xmlns:c15="http://schemas.microsoft.com/office/drawing/2012/chart" uri="{CE6537A1-D6FC-4f65-9D91-7224C49458BB}"/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Hoja1!$C$2:$E$2</c:f>
              <c:strCache>
                <c:ptCount val="3"/>
                <c:pt idx="0">
                  <c:v>ACTIVOS</c:v>
                </c:pt>
                <c:pt idx="1">
                  <c:v>PASIVOS</c:v>
                </c:pt>
                <c:pt idx="2">
                  <c:v>PATRIMONIO</c:v>
                </c:pt>
              </c:strCache>
            </c:strRef>
          </c:cat>
          <c:val>
            <c:numRef>
              <c:f>Hoja1!$C$3:$E$3</c:f>
              <c:numCache>
                <c:formatCode>#,##0</c:formatCode>
                <c:ptCount val="3"/>
                <c:pt idx="0">
                  <c:v>332710</c:v>
                </c:pt>
                <c:pt idx="1">
                  <c:v>22513</c:v>
                </c:pt>
                <c:pt idx="2">
                  <c:v>310197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EC5-4896-9C51-50EAA81B72BA}"/>
            </c:ext>
          </c:extLst>
        </c:ser>
        <c:ser>
          <c:idx val="1"/>
          <c:order val="1"/>
          <c:tx>
            <c:strRef>
              <c:f>Hoja1!$B$4</c:f>
              <c:strCache>
                <c:ptCount val="1"/>
                <c:pt idx="0">
                  <c:v>Año 2019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8123374515251916E-3"/>
                  <c:y val="4.97742782152230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569-40C4-AA1F-F72669697E1E}"/>
                </c:ext>
                <c:ext xmlns:c15="http://schemas.microsoft.com/office/drawing/2012/chart" uri="{CE6537A1-D6FC-4f65-9D91-7224C49458BB}"/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Hoja1!$C$2:$E$2</c:f>
              <c:strCache>
                <c:ptCount val="3"/>
                <c:pt idx="0">
                  <c:v>ACTIVOS</c:v>
                </c:pt>
                <c:pt idx="1">
                  <c:v>PASIVOS</c:v>
                </c:pt>
                <c:pt idx="2">
                  <c:v>PATRIMONIO</c:v>
                </c:pt>
              </c:strCache>
            </c:strRef>
          </c:cat>
          <c:val>
            <c:numRef>
              <c:f>Hoja1!$C$4:$E$4</c:f>
              <c:numCache>
                <c:formatCode>#,##0</c:formatCode>
                <c:ptCount val="3"/>
                <c:pt idx="0">
                  <c:v>304452</c:v>
                </c:pt>
                <c:pt idx="1">
                  <c:v>17732</c:v>
                </c:pt>
                <c:pt idx="2">
                  <c:v>286720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C5-4896-9C51-50EAA81B7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354632"/>
        <c:axId val="518355808"/>
      </c:barChart>
      <c:catAx>
        <c:axId val="51835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CO"/>
          </a:p>
        </c:txPr>
        <c:crossAx val="518355808"/>
        <c:crosses val="autoZero"/>
        <c:auto val="1"/>
        <c:lblAlgn val="ctr"/>
        <c:lblOffset val="100"/>
        <c:noMultiLvlLbl val="0"/>
      </c:catAx>
      <c:valAx>
        <c:axId val="518355808"/>
        <c:scaling>
          <c:orientation val="minMax"/>
          <c:max val="4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1835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solidFill>
        <a:srgbClr val="00B0F0"/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CARTERA</a:t>
            </a:r>
            <a:r>
              <a:rPr lang="en-US" sz="1600" b="1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PRINCIPALES DEUDORES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'Hoja15 (2)'!$W$20</c:f>
              <c:strCache>
                <c:ptCount val="1"/>
                <c:pt idx="0">
                  <c:v>valor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79646">
                  <a:lumMod val="75000"/>
                </a:srgb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88A-4B3F-A302-81B438E4E334}"/>
              </c:ext>
            </c:extLst>
          </c:dPt>
          <c:dPt>
            <c:idx val="2"/>
            <c:invertIfNegative val="0"/>
            <c:bubble3D val="0"/>
            <c:spPr>
              <a:solidFill>
                <a:srgbClr val="4BACC6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88A-4B3F-A302-81B438E4E334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88A-4B3F-A302-81B438E4E334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88A-4B3F-A302-81B438E4E334}"/>
              </c:ext>
            </c:extLst>
          </c:dPt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'Hoja15 (2)'!$V$21:$V$25</c:f>
              <c:strCache>
                <c:ptCount val="5"/>
                <c:pt idx="0">
                  <c:v>Nueva EPS SA</c:v>
                </c:pt>
                <c:pt idx="1">
                  <c:v>ASMET Salud EPS S.A.S.</c:v>
                </c:pt>
                <c:pt idx="2">
                  <c:v>Gobernación del Cauca</c:v>
                </c:pt>
                <c:pt idx="3">
                  <c:v>Salud Vida EPS SA</c:v>
                </c:pt>
                <c:pt idx="4">
                  <c:v>EMSSANAR ESS</c:v>
                </c:pt>
              </c:strCache>
            </c:strRef>
          </c:cat>
          <c:val>
            <c:numRef>
              <c:f>'Hoja15 (2)'!$W$21:$W$25</c:f>
              <c:numCache>
                <c:formatCode>_(* #,##0_);_(* \(#,##0\);_(* "-"_);_(@_)</c:formatCode>
                <c:ptCount val="5"/>
                <c:pt idx="0">
                  <c:v>29999</c:v>
                </c:pt>
                <c:pt idx="1">
                  <c:v>26902</c:v>
                </c:pt>
                <c:pt idx="2">
                  <c:v>21871</c:v>
                </c:pt>
                <c:pt idx="3">
                  <c:v>23263</c:v>
                </c:pt>
                <c:pt idx="4">
                  <c:v>15050.145377000001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C3-4970-B7C8-EBDC990A3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518353064"/>
        <c:axId val="518362864"/>
      </c:barChart>
      <c:catAx>
        <c:axId val="51835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CO"/>
          </a:p>
        </c:txPr>
        <c:crossAx val="518362864"/>
        <c:crosses val="autoZero"/>
        <c:auto val="1"/>
        <c:lblAlgn val="ctr"/>
        <c:lblOffset val="100"/>
        <c:noMultiLvlLbl val="0"/>
      </c:catAx>
      <c:valAx>
        <c:axId val="51836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18353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B0F0"/>
      </a:solidFill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Hoja1!$J$11:$J$12</c:f>
              <c:strCache>
                <c:ptCount val="2"/>
                <c:pt idx="0">
                  <c:v>2020</c:v>
                </c:pt>
              </c:strCache>
            </c:strRef>
          </c:tx>
          <c:spPr>
            <a:solidFill>
              <a:srgbClr val="4BACC6"/>
            </a:solidFill>
            <a:ln>
              <a:noFill/>
            </a:ln>
            <a:effectLst/>
          </c:spPr>
          <c:invertIfNegative val="0"/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Hoja1!$I$13:$I$16</c:f>
              <c:strCache>
                <c:ptCount val="4"/>
                <c:pt idx="0">
                  <c:v>INGRESOS</c:v>
                </c:pt>
                <c:pt idx="1">
                  <c:v>GASTOS</c:v>
                </c:pt>
                <c:pt idx="2">
                  <c:v>COSTOS</c:v>
                </c:pt>
                <c:pt idx="3">
                  <c:v>EXCEDENTE DEL EJERCICIO</c:v>
                </c:pt>
              </c:strCache>
            </c:strRef>
          </c:cat>
          <c:val>
            <c:numRef>
              <c:f>Hoja1!$J$13:$J$16</c:f>
              <c:numCache>
                <c:formatCode>#,##0</c:formatCode>
                <c:ptCount val="4"/>
                <c:pt idx="0">
                  <c:v>185607</c:v>
                </c:pt>
                <c:pt idx="1">
                  <c:v>39291</c:v>
                </c:pt>
                <c:pt idx="2">
                  <c:v>122394</c:v>
                </c:pt>
                <c:pt idx="3">
                  <c:v>23922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35E-4B5B-8C5F-654BD500293C}"/>
            </c:ext>
          </c:extLst>
        </c:ser>
        <c:ser>
          <c:idx val="1"/>
          <c:order val="1"/>
          <c:tx>
            <c:strRef>
              <c:f>Hoja1!$K$11:$K$12</c:f>
              <c:strCache>
                <c:ptCount val="2"/>
                <c:pt idx="0">
                  <c:v>2019</c:v>
                </c:pt>
              </c:strCache>
            </c:strRef>
          </c:tx>
          <c:spPr>
            <a:solidFill>
              <a:srgbClr val="F79646"/>
            </a:solidFill>
            <a:ln>
              <a:noFill/>
            </a:ln>
            <a:effectLst/>
          </c:spPr>
          <c:invertIfNegative val="0"/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Hoja1!$I$13:$I$16</c:f>
              <c:strCache>
                <c:ptCount val="4"/>
                <c:pt idx="0">
                  <c:v>INGRESOS</c:v>
                </c:pt>
                <c:pt idx="1">
                  <c:v>GASTOS</c:v>
                </c:pt>
                <c:pt idx="2">
                  <c:v>COSTOS</c:v>
                </c:pt>
                <c:pt idx="3">
                  <c:v>EXCEDENTE DEL EJERCICIO</c:v>
                </c:pt>
              </c:strCache>
            </c:strRef>
          </c:cat>
          <c:val>
            <c:numRef>
              <c:f>Hoja1!$K$13:$K$16</c:f>
              <c:numCache>
                <c:formatCode>#,##0</c:formatCode>
                <c:ptCount val="4"/>
                <c:pt idx="0">
                  <c:v>184863</c:v>
                </c:pt>
                <c:pt idx="1">
                  <c:v>50243</c:v>
                </c:pt>
                <c:pt idx="2">
                  <c:v>109466</c:v>
                </c:pt>
                <c:pt idx="3">
                  <c:v>25154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5E-4B5B-8C5F-654BD5002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227177528"/>
        <c:axId val="227172040"/>
      </c:barChart>
      <c:catAx>
        <c:axId val="22717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CO"/>
          </a:p>
        </c:txPr>
        <c:crossAx val="227172040"/>
        <c:crosses val="autoZero"/>
        <c:auto val="1"/>
        <c:lblAlgn val="ctr"/>
        <c:lblOffset val="100"/>
        <c:noMultiLvlLbl val="0"/>
      </c:catAx>
      <c:valAx>
        <c:axId val="227172040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2717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 w="9525">
      <a:solidFill>
        <a:srgbClr val="00B0F0"/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CONTRATACIÓN DE SERVICIOS 2020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Hoja14!$C$41</c:f>
              <c:strCache>
                <c:ptCount val="1"/>
                <c:pt idx="0">
                  <c:v>VALOR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7ED-4C31-B29C-74D592742FB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7ED-4C31-B29C-74D592742FB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7E96-4BF9-8DD2-449F23774BB6}"/>
              </c:ext>
            </c:extLst>
          </c:dPt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Hoja14!$B$42:$B$44</c:f>
              <c:strCache>
                <c:ptCount val="3"/>
                <c:pt idx="0">
                  <c:v>CONTRIBUTIVO</c:v>
                </c:pt>
                <c:pt idx="1">
                  <c:v>SUBSIDIADO</c:v>
                </c:pt>
                <c:pt idx="2">
                  <c:v>OTROS PAGADORES</c:v>
                </c:pt>
              </c:strCache>
            </c:strRef>
          </c:cat>
          <c:val>
            <c:numRef>
              <c:f>Hoja14!$C$42:$C$44</c:f>
              <c:numCache>
                <c:formatCode>_(* #,##0_);_(* \(#,##0\);_(* "-"??_);_(@_)</c:formatCode>
                <c:ptCount val="3"/>
                <c:pt idx="0">
                  <c:v>41513</c:v>
                </c:pt>
                <c:pt idx="1">
                  <c:v>91997</c:v>
                </c:pt>
                <c:pt idx="2">
                  <c:v>10938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7ED-4C31-B29C-74D592742FB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8361296"/>
        <c:axId val="518360120"/>
      </c:barChart>
      <c:catAx>
        <c:axId val="51836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CO"/>
          </a:p>
        </c:txPr>
        <c:crossAx val="518360120"/>
        <c:crosses val="autoZero"/>
        <c:auto val="1"/>
        <c:lblAlgn val="ctr"/>
        <c:lblOffset val="100"/>
        <c:noMultiLvlLbl val="0"/>
      </c:catAx>
      <c:valAx>
        <c:axId val="51836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1836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B0F0"/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dirty="0"/>
              <a:t>CONTRATACIÓN DE SERVICIOS RÉGIMEN CONTRIBUTIVO</a:t>
            </a:r>
          </a:p>
        </c:rich>
      </c:tx>
      <c:layout>
        <c:manualLayout>
          <c:xMode val="edge"/>
          <c:yMode val="edge"/>
          <c:x val="0.14041167183125133"/>
          <c:y val="1.02705979064963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1743946464897082"/>
          <c:y val="0.16064872978178213"/>
          <c:w val="0.88708580575272034"/>
          <c:h val="0.70615826170583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Hoja14!$D$2</c:f>
              <c:strCache>
                <c:ptCount val="1"/>
                <c:pt idx="0">
                  <c:v>VALOR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4BACC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109-4774-8539-2327B41B64D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109-4774-8539-2327B41B64DF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109-4774-8539-2327B41B64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Hoja14!$B$3:$C$6</c:f>
              <c:multiLvlStrCache>
                <c:ptCount val="4"/>
                <c:lvl>
                  <c:pt idx="0">
                    <c:v>NUEVA EPS</c:v>
                  </c:pt>
                  <c:pt idx="1">
                    <c:v>ASMETSALUD</c:v>
                  </c:pt>
                  <c:pt idx="2">
                    <c:v>SANITAS EPS </c:v>
                  </c:pt>
                  <c:pt idx="3">
                    <c:v>OTRAS EPS C</c:v>
                  </c:pt>
                </c:lvl>
                <c:lvl>
                  <c:pt idx="0">
                    <c:v>CONTRIBUTIVO</c:v>
                  </c:pt>
                </c:lvl>
              </c:multiLvlStrCache>
            </c:multiLvlStrRef>
          </c:cat>
          <c:val>
            <c:numRef>
              <c:f>Hoja14!$D$3:$D$6</c:f>
              <c:numCache>
                <c:formatCode>_(* #,##0_);_(* \(#,##0\);_(* "-"??_);_(@_)</c:formatCode>
                <c:ptCount val="4"/>
                <c:pt idx="0">
                  <c:v>33437</c:v>
                </c:pt>
                <c:pt idx="1">
                  <c:v>3595</c:v>
                </c:pt>
                <c:pt idx="2">
                  <c:v>2445</c:v>
                </c:pt>
                <c:pt idx="3">
                  <c:v>2036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BEF-4E5E-9516-4AF47CE377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172824"/>
        <c:axId val="227177136"/>
      </c:barChart>
      <c:catAx>
        <c:axId val="22717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27177136"/>
        <c:crosses val="autoZero"/>
        <c:auto val="1"/>
        <c:lblAlgn val="ctr"/>
        <c:lblOffset val="100"/>
        <c:noMultiLvlLbl val="0"/>
      </c:catAx>
      <c:valAx>
        <c:axId val="22717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27172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B0F0"/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CONTRATACIÓN DE SERVICIOS RÉGIMEN SUBSIDIADO</a:t>
            </a:r>
            <a:endParaRPr lang="es-CO" sz="1200" dirty="0"/>
          </a:p>
        </c:rich>
      </c:tx>
      <c:layout>
        <c:manualLayout>
          <c:xMode val="edge"/>
          <c:yMode val="edge"/>
          <c:x val="0.16030417839036179"/>
          <c:y val="3.20798611725062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1318801804119748"/>
          <c:y val="0.27540560816596649"/>
          <c:w val="0.93587208569729463"/>
          <c:h val="0.503545624551113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Hoja14!$D$22</c:f>
              <c:strCache>
                <c:ptCount val="1"/>
                <c:pt idx="0">
                  <c:v>VALOR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7964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2C04-4CA1-9C34-B05D398F7D92}"/>
              </c:ext>
            </c:extLst>
          </c:dPt>
          <c:dPt>
            <c:idx val="1"/>
            <c:invertIfNegative val="0"/>
            <c:bubble3D val="0"/>
            <c:spPr>
              <a:solidFill>
                <a:srgbClr val="4BACC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C04-4CA1-9C34-B05D398F7D92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C04-4CA1-9C34-B05D398F7D92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C04-4CA1-9C34-B05D398F7D92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C04-4CA1-9C34-B05D398F7D92}"/>
              </c:ext>
            </c:extLst>
          </c:dPt>
          <c:dLbls>
            <c:dLbl>
              <c:idx val="0"/>
              <c:layout>
                <c:manualLayout>
                  <c:x val="-1.4574525977887574E-3"/>
                  <c:y val="9.27663702015974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2C04-4CA1-9C34-B05D398F7D9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2872629889437872E-3"/>
                  <c:y val="6.60373625133771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C04-4CA1-9C34-B05D398F7D9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3723577933662723E-3"/>
                  <c:y val="5.2561294847603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C04-4CA1-9C34-B05D398F7D92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8298103911550297E-3"/>
                  <c:y val="1.70019054258748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C04-4CA1-9C34-B05D398F7D92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2872629889437872E-3"/>
                  <c:y val="1.28572042022092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C04-4CA1-9C34-B05D398F7D92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1.66655299786723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541-4315-9E1F-A49606EDFA50}"/>
                </c:ext>
                <c:ext xmlns:c15="http://schemas.microsoft.com/office/drawing/2012/chart" uri="{CE6537A1-D6FC-4f65-9D91-7224C49458BB}"/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Hoja14!$B$23:$C$28</c:f>
              <c:strCache>
                <c:ptCount val="6"/>
                <c:pt idx="0">
                  <c:v>ASMET SALUD PGP </c:v>
                </c:pt>
                <c:pt idx="1">
                  <c:v>AIC</c:v>
                </c:pt>
                <c:pt idx="2">
                  <c:v>NUEVA EPS</c:v>
                </c:pt>
                <c:pt idx="3">
                  <c:v>EMSSANAR</c:v>
                </c:pt>
                <c:pt idx="4">
                  <c:v>MALLAMAS</c:v>
                </c:pt>
                <c:pt idx="5">
                  <c:v>OTRAS EPS SUBS</c:v>
                </c:pt>
              </c:strCache>
              <c:extLst xmlns:c16r2="http://schemas.microsoft.com/office/drawing/2015/06/chart"/>
            </c:strRef>
          </c:cat>
          <c:val>
            <c:numRef>
              <c:f>Hoja14!$D$23:$D$28</c:f>
              <c:numCache>
                <c:formatCode>_(* #,##0_);_(* \(#,##0\);_(* "-"??_);_(@_)</c:formatCode>
                <c:ptCount val="6"/>
                <c:pt idx="0">
                  <c:v>37602</c:v>
                </c:pt>
                <c:pt idx="1">
                  <c:v>21568</c:v>
                </c:pt>
                <c:pt idx="2">
                  <c:v>15071</c:v>
                </c:pt>
                <c:pt idx="3">
                  <c:v>10384</c:v>
                </c:pt>
                <c:pt idx="4">
                  <c:v>4774</c:v>
                </c:pt>
                <c:pt idx="5">
                  <c:v>2598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C6-4FFF-B656-3F8F40CEAB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179880"/>
        <c:axId val="227171648"/>
      </c:barChart>
      <c:catAx>
        <c:axId val="22717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27171648"/>
        <c:crosses val="autoZero"/>
        <c:auto val="1"/>
        <c:lblAlgn val="ctr"/>
        <c:lblOffset val="100"/>
        <c:noMultiLvlLbl val="0"/>
      </c:catAx>
      <c:valAx>
        <c:axId val="22717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27179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B0F0"/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CONTRATACIÓN DE SERVICIOS OTROS PAGADORES</a:t>
            </a:r>
            <a:endParaRPr lang="es-CO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Hoja14!$D$32</c:f>
              <c:strCache>
                <c:ptCount val="1"/>
                <c:pt idx="0">
                  <c:v>VALOR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90C7-4172-A58D-631CB484C9F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0C7-4172-A58D-631CB484C9F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0C7-4172-A58D-631CB484C9F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0C7-4172-A58D-631CB484C9F7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0C7-4172-A58D-631CB484C9F7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0C7-4172-A58D-631CB484C9F7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0C7-4172-A58D-631CB484C9F7}"/>
              </c:ext>
            </c:extLst>
          </c:dPt>
          <c:dLbls>
            <c:dLbl>
              <c:idx val="0"/>
              <c:layout>
                <c:manualLayout>
                  <c:x val="-1.4863721296504194E-3"/>
                  <c:y val="2.12383111248411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90C7-4172-A58D-631CB484C9F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2778526650840491E-3"/>
                  <c:y val="2.39110937867709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0C7-4172-A58D-631CB484C9F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1698180158125574E-2"/>
                  <c:y val="8.85617032701758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0C7-4172-A58D-631CB484C9F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8876494548783008E-3"/>
                  <c:y val="2.18836607660575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0C7-4172-A58D-631CB484C9F7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4012773252279074E-3"/>
                  <c:y val="1.93718111600200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0C7-4172-A58D-631CB484C9F7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0687862250020812E-16"/>
                  <c:y val="2.46114356279907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0C7-4172-A58D-631CB484C9F7}"/>
                </c:ext>
                <c:ext xmlns:c15="http://schemas.microsoft.com/office/drawing/2012/chart" uri="{CE6537A1-D6FC-4f65-9D91-7224C49458BB}"/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Hoja14!$B$33:$C$39</c:f>
              <c:strCache>
                <c:ptCount val="7"/>
                <c:pt idx="0">
                  <c:v>POLICIA</c:v>
                </c:pt>
                <c:pt idx="1">
                  <c:v>IPS</c:v>
                </c:pt>
                <c:pt idx="2">
                  <c:v> SANIDAD MILITAR</c:v>
                </c:pt>
                <c:pt idx="3">
                  <c:v>CONSORCIO FONDO DE ATENCION PPL</c:v>
                </c:pt>
                <c:pt idx="4">
                  <c:v>ARL</c:v>
                </c:pt>
                <c:pt idx="5">
                  <c:v>SOAT</c:v>
                </c:pt>
                <c:pt idx="6">
                  <c:v>MEDICINA PREPAGADA</c:v>
                </c:pt>
              </c:strCache>
            </c:strRef>
          </c:cat>
          <c:val>
            <c:numRef>
              <c:f>Hoja14!$D$33:$D$39</c:f>
              <c:numCache>
                <c:formatCode>_(* #,##0_);_(* \(#,##0\);_(* "-"??_);_(@_)</c:formatCode>
                <c:ptCount val="7"/>
                <c:pt idx="0">
                  <c:v>3935</c:v>
                </c:pt>
                <c:pt idx="1">
                  <c:v>2523</c:v>
                </c:pt>
                <c:pt idx="2">
                  <c:v>1868</c:v>
                </c:pt>
                <c:pt idx="3">
                  <c:v>1222</c:v>
                </c:pt>
                <c:pt idx="4">
                  <c:v>718</c:v>
                </c:pt>
                <c:pt idx="5">
                  <c:v>494</c:v>
                </c:pt>
                <c:pt idx="6">
                  <c:v>178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E1C-494F-8D64-D0052CDF5B4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172432"/>
        <c:axId val="227175568"/>
      </c:barChart>
      <c:catAx>
        <c:axId val="22717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27175568"/>
        <c:crosses val="autoZero"/>
        <c:auto val="1"/>
        <c:lblAlgn val="ctr"/>
        <c:lblOffset val="100"/>
        <c:noMultiLvlLbl val="0"/>
      </c:catAx>
      <c:valAx>
        <c:axId val="22717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27172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B0F0"/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/>
              <a:t>Contratación</a:t>
            </a:r>
            <a:r>
              <a:rPr lang="en-US" b="1" dirty="0"/>
              <a:t> de </a:t>
            </a:r>
            <a:r>
              <a:rPr lang="en-US" b="1" dirty="0" err="1"/>
              <a:t>Bienes</a:t>
            </a:r>
            <a:r>
              <a:rPr lang="en-US" b="1" dirty="0"/>
              <a:t> y </a:t>
            </a:r>
            <a:r>
              <a:rPr lang="en-US" b="1" dirty="0" err="1"/>
              <a:t>Servicios</a:t>
            </a:r>
            <a:r>
              <a:rPr lang="en-US" b="1" dirty="0"/>
              <a:t> </a:t>
            </a:r>
            <a:r>
              <a:rPr lang="en-US" b="1" dirty="0" err="1"/>
              <a:t>por</a:t>
            </a:r>
            <a:r>
              <a:rPr lang="en-US" b="1" dirty="0"/>
              <a:t> </a:t>
            </a:r>
            <a:r>
              <a:rPr lang="en-US" b="1" dirty="0" err="1"/>
              <a:t>Tipo</a:t>
            </a:r>
            <a:endParaRPr lang="en-US" b="1" dirty="0"/>
          </a:p>
        </c:rich>
      </c:tx>
      <c:layout>
        <c:manualLayout>
          <c:xMode val="edge"/>
          <c:yMode val="edge"/>
          <c:x val="0.12198286832390962"/>
          <c:y val="1.76381417176077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EA-414D-98E1-000ACE0484E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9EA-414D-98E1-000ACE0484EE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9EA-414D-98E1-000ACE0484EE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9EA-414D-98E1-000ACE0484E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30951180-4BA7-4A3A-B7C1-D6418861FF3B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9EA-414D-98E1-000ACE0484EE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/>
                      <a:t>
</a:t>
                    </a:r>
                    <a:fld id="{C6AB9FB0-EC97-4614-B3C4-339BEA122BD6}" type="PERCENTAGE">
                      <a:rPr lang="en-US" baseline="0"/>
                      <a:pPr/>
                      <a:t>[PORCENTAJE]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9EA-414D-98E1-000ACE0484EE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856EA8E9-BCAB-4AF7-9B54-55A33A6BF43F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9EA-414D-98E1-000ACE0484EE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2C7E1880-468E-45F5-A5C6-BF9E371ADA0C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9EA-414D-98E1-000ACE0484EE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Prestación de Servicios</c:v>
                </c:pt>
                <c:pt idx="1">
                  <c:v>Compraventa</c:v>
                </c:pt>
                <c:pt idx="2">
                  <c:v>Suministro</c:v>
                </c:pt>
                <c:pt idx="3">
                  <c:v>Seguros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0.59</c:v>
                </c:pt>
                <c:pt idx="1">
                  <c:v>0.12</c:v>
                </c:pt>
                <c:pt idx="2">
                  <c:v>0.28000000000000003</c:v>
                </c:pt>
                <c:pt idx="3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9EA-414D-98E1-000ACE0484E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255064270812309E-2"/>
          <c:y val="0.11837504285224545"/>
          <c:w val="0.91731292329717529"/>
          <c:h val="0.70653621588353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Hoja5!$B$30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4BACC6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1.2713414964317347E-2"/>
                  <c:y val="-3.02316818027413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C21-4038-AEC1-1383CB32723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Hoja5!$A$30:$A$35</c:f>
              <c:strCache>
                <c:ptCount val="5"/>
                <c:pt idx="0">
                  <c:v>DISPONIBILIDAD</c:v>
                </c:pt>
                <c:pt idx="1">
                  <c:v>VENTA DE SERVICIOS</c:v>
                </c:pt>
                <c:pt idx="2">
                  <c:v>APORTES</c:v>
                </c:pt>
                <c:pt idx="3">
                  <c:v>OTROS INGRESOS</c:v>
                </c:pt>
                <c:pt idx="4">
                  <c:v>CUENTAS POR COBRAR</c:v>
                </c:pt>
              </c:strCache>
            </c:strRef>
          </c:cat>
          <c:val>
            <c:numRef>
              <c:f>Hoja5!$B$30:$B$35</c:f>
              <c:numCache>
                <c:formatCode>"$"#,##0</c:formatCode>
                <c:ptCount val="5"/>
                <c:pt idx="0">
                  <c:v>54294</c:v>
                </c:pt>
                <c:pt idx="1">
                  <c:v>161967</c:v>
                </c:pt>
                <c:pt idx="2">
                  <c:v>13225</c:v>
                </c:pt>
                <c:pt idx="3">
                  <c:v>5542</c:v>
                </c:pt>
                <c:pt idx="4">
                  <c:v>77456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39-4789-9EA4-D8EA5CC2BA47}"/>
            </c:ext>
          </c:extLst>
        </c:ser>
        <c:ser>
          <c:idx val="1"/>
          <c:order val="1"/>
          <c:tx>
            <c:strRef>
              <c:f>Hoja5!$C$30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778824983780612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C21-4038-AEC1-1383CB32723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3869179961073471E-2"/>
                  <c:y val="3.02316818027413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C21-4038-AEC1-1383CB32723D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1557649967561225E-2"/>
                  <c:y val="6.046336360548384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C21-4038-AEC1-1383CB32723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Hoja5!$A$30:$A$35</c:f>
              <c:strCache>
                <c:ptCount val="5"/>
                <c:pt idx="0">
                  <c:v>DISPONIBILIDAD</c:v>
                </c:pt>
                <c:pt idx="1">
                  <c:v>VENTA DE SERVICIOS</c:v>
                </c:pt>
                <c:pt idx="2">
                  <c:v>APORTES</c:v>
                </c:pt>
                <c:pt idx="3">
                  <c:v>OTROS INGRESOS</c:v>
                </c:pt>
                <c:pt idx="4">
                  <c:v>CUENTAS POR COBRAR</c:v>
                </c:pt>
              </c:strCache>
            </c:strRef>
          </c:cat>
          <c:val>
            <c:numRef>
              <c:f>Hoja5!$C$30:$C$35</c:f>
              <c:numCache>
                <c:formatCode>"$"#,##0</c:formatCode>
                <c:ptCount val="5"/>
                <c:pt idx="0">
                  <c:v>47967</c:v>
                </c:pt>
                <c:pt idx="1">
                  <c:v>172886</c:v>
                </c:pt>
                <c:pt idx="2">
                  <c:v>1862</c:v>
                </c:pt>
                <c:pt idx="3">
                  <c:v>5283</c:v>
                </c:pt>
                <c:pt idx="4">
                  <c:v>75310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639-4789-9EA4-D8EA5CC2BA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356200"/>
        <c:axId val="518357376"/>
      </c:barChart>
      <c:catAx>
        <c:axId val="51835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CO"/>
          </a:p>
        </c:txPr>
        <c:crossAx val="518357376"/>
        <c:crosses val="autoZero"/>
        <c:auto val="1"/>
        <c:lblAlgn val="ctr"/>
        <c:lblOffset val="100"/>
        <c:noMultiLvlLbl val="0"/>
      </c:catAx>
      <c:valAx>
        <c:axId val="518357376"/>
        <c:scaling>
          <c:orientation val="minMax"/>
          <c:max val="2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1835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solidFill>
        <a:srgbClr val="00B0F0"/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87377982246599E-2"/>
          <c:y val="4.4606650446066508E-2"/>
          <c:w val="0.88928603025745379"/>
          <c:h val="0.768558857150155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'Hoja5 (2)'!$B$30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'Hoja5 (2)'!$A$30:$A$35</c:f>
              <c:strCache>
                <c:ptCount val="5"/>
                <c:pt idx="0">
                  <c:v>DISPONIBILIDAD</c:v>
                </c:pt>
                <c:pt idx="1">
                  <c:v>VENTA DE SERVICIOS</c:v>
                </c:pt>
                <c:pt idx="2">
                  <c:v>APORTES</c:v>
                </c:pt>
                <c:pt idx="3">
                  <c:v>OTROS INGRESOS</c:v>
                </c:pt>
                <c:pt idx="4">
                  <c:v>CUENTAS POR COBRAR</c:v>
                </c:pt>
              </c:strCache>
            </c:strRef>
          </c:cat>
          <c:val>
            <c:numRef>
              <c:f>'Hoja5 (2)'!$B$30:$B$35</c:f>
              <c:numCache>
                <c:formatCode>"$"#,##0</c:formatCode>
                <c:ptCount val="5"/>
                <c:pt idx="0">
                  <c:v>54294</c:v>
                </c:pt>
                <c:pt idx="1">
                  <c:v>68340</c:v>
                </c:pt>
                <c:pt idx="2">
                  <c:v>13225</c:v>
                </c:pt>
                <c:pt idx="3">
                  <c:v>5418</c:v>
                </c:pt>
                <c:pt idx="4">
                  <c:v>77456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9DB-4A49-9A53-15B481EC90D8}"/>
            </c:ext>
          </c:extLst>
        </c:ser>
        <c:ser>
          <c:idx val="1"/>
          <c:order val="1"/>
          <c:tx>
            <c:strRef>
              <c:f>'Hoja5 (2)'!$C$30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'Hoja5 (2)'!$A$30:$A$35</c:f>
              <c:strCache>
                <c:ptCount val="5"/>
                <c:pt idx="0">
                  <c:v>DISPONIBILIDAD</c:v>
                </c:pt>
                <c:pt idx="1">
                  <c:v>VENTA DE SERVICIOS</c:v>
                </c:pt>
                <c:pt idx="2">
                  <c:v>APORTES</c:v>
                </c:pt>
                <c:pt idx="3">
                  <c:v>OTROS INGRESOS</c:v>
                </c:pt>
                <c:pt idx="4">
                  <c:v>CUENTAS POR COBRAR</c:v>
                </c:pt>
              </c:strCache>
            </c:strRef>
          </c:cat>
          <c:val>
            <c:numRef>
              <c:f>'Hoja5 (2)'!$C$30:$C$35</c:f>
              <c:numCache>
                <c:formatCode>"$"#,##0</c:formatCode>
                <c:ptCount val="5"/>
                <c:pt idx="0">
                  <c:v>47967</c:v>
                </c:pt>
                <c:pt idx="1">
                  <c:v>76670</c:v>
                </c:pt>
                <c:pt idx="2">
                  <c:v>1862</c:v>
                </c:pt>
                <c:pt idx="3">
                  <c:v>4921</c:v>
                </c:pt>
                <c:pt idx="4">
                  <c:v>75310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9DB-4A49-9A53-15B481EC90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173216"/>
        <c:axId val="227177920"/>
      </c:barChart>
      <c:catAx>
        <c:axId val="22717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CO"/>
          </a:p>
        </c:txPr>
        <c:crossAx val="227177920"/>
        <c:crosses val="autoZero"/>
        <c:auto val="1"/>
        <c:lblAlgn val="ctr"/>
        <c:lblOffset val="100"/>
        <c:noMultiLvlLbl val="0"/>
      </c:catAx>
      <c:valAx>
        <c:axId val="227177920"/>
        <c:scaling>
          <c:orientation val="minMax"/>
          <c:max val="1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2717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solidFill>
        <a:srgbClr val="00B0F0"/>
      </a:solidFill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hyperlink" Target="http://www.hospitalsanjose.gov.co/" TargetMode="External"/><Relationship Id="rId1" Type="http://schemas.openxmlformats.org/officeDocument/2006/relationships/hyperlink" Target="mailto:siau@hospitalsanjose.gov.co" TargetMode="Externa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7F32B1-5D63-4266-9C7F-2D07D86D8679}" type="doc">
      <dgm:prSet loTypeId="urn:microsoft.com/office/officeart/2005/8/layout/cycle2" loCatId="cycle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s-CO"/>
        </a:p>
      </dgm:t>
    </dgm:pt>
    <dgm:pt modelId="{2D962A95-9895-4205-8182-95B22680BA53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Vocación de servicio</a:t>
          </a:r>
        </a:p>
      </dgm:t>
    </dgm:pt>
    <dgm:pt modelId="{3368EDB8-DCE1-45F3-A76D-6B0A9714C57B}" type="sibTrans" cxnId="{20474063-421E-4F27-A508-5746563E10AF}">
      <dgm:prSet/>
      <dgm:spPr/>
      <dgm:t>
        <a:bodyPr/>
        <a:lstStyle/>
        <a:p>
          <a:endParaRPr lang="es-CO"/>
        </a:p>
      </dgm:t>
    </dgm:pt>
    <dgm:pt modelId="{872E5DA7-FC2E-45F7-9AB0-4ECAC2A2571F}" type="parTrans" cxnId="{20474063-421E-4F27-A508-5746563E10AF}">
      <dgm:prSet/>
      <dgm:spPr/>
      <dgm:t>
        <a:bodyPr/>
        <a:lstStyle/>
        <a:p>
          <a:endParaRPr lang="es-CO"/>
        </a:p>
      </dgm:t>
    </dgm:pt>
    <dgm:pt modelId="{3D149E05-5FD8-4E0F-80FD-2C28F774F248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Transparencia</a:t>
          </a:r>
        </a:p>
      </dgm:t>
    </dgm:pt>
    <dgm:pt modelId="{A20AB43D-11DE-4F76-87D9-F101646FC97F}" type="sibTrans" cxnId="{47F80211-1320-4DA4-88BF-D4917DACA0A4}">
      <dgm:prSet/>
      <dgm:spPr/>
      <dgm:t>
        <a:bodyPr/>
        <a:lstStyle/>
        <a:p>
          <a:endParaRPr lang="es-CO"/>
        </a:p>
      </dgm:t>
    </dgm:pt>
    <dgm:pt modelId="{D2E0E308-CE61-4EA9-BE8A-3F6B2DABB459}" type="parTrans" cxnId="{47F80211-1320-4DA4-88BF-D4917DACA0A4}">
      <dgm:prSet/>
      <dgm:spPr/>
      <dgm:t>
        <a:bodyPr/>
        <a:lstStyle/>
        <a:p>
          <a:endParaRPr lang="es-CO"/>
        </a:p>
      </dgm:t>
    </dgm:pt>
    <dgm:pt modelId="{0A554FCD-BA52-43DA-9E1C-C9A2BBF7FAAA}">
      <dgm:prSet phldrT="[Texto]" custT="1"/>
      <dgm:spPr/>
      <dgm:t>
        <a:bodyPr/>
        <a:lstStyle/>
        <a:p>
          <a:pPr>
            <a:lnSpc>
              <a:spcPts val="1440"/>
            </a:lnSpc>
          </a:pPr>
          <a:r>
            <a:rPr lang="es-CO" sz="12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Calidad </a:t>
          </a:r>
        </a:p>
        <a:p>
          <a:pPr>
            <a:lnSpc>
              <a:spcPts val="1440"/>
            </a:lnSpc>
          </a:pPr>
          <a:r>
            <a:rPr lang="es-CO" sz="12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y </a:t>
          </a:r>
        </a:p>
        <a:p>
          <a:pPr>
            <a:lnSpc>
              <a:spcPts val="1440"/>
            </a:lnSpc>
          </a:pPr>
          <a:r>
            <a:rPr lang="es-CO" sz="12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humanización</a:t>
          </a:r>
        </a:p>
      </dgm:t>
    </dgm:pt>
    <dgm:pt modelId="{85C04265-8D3F-4CDE-AD05-1D4E9B77D9C7}" type="sibTrans" cxnId="{128FE697-48A5-48A3-BFE0-A1B4BEAC6EDC}">
      <dgm:prSet/>
      <dgm:spPr/>
      <dgm:t>
        <a:bodyPr/>
        <a:lstStyle/>
        <a:p>
          <a:endParaRPr lang="es-CO"/>
        </a:p>
      </dgm:t>
    </dgm:pt>
    <dgm:pt modelId="{708703A6-A3F1-4C33-A79C-AD37E1827026}" type="parTrans" cxnId="{128FE697-48A5-48A3-BFE0-A1B4BEAC6EDC}">
      <dgm:prSet/>
      <dgm:spPr/>
      <dgm:t>
        <a:bodyPr/>
        <a:lstStyle/>
        <a:p>
          <a:endParaRPr lang="es-CO"/>
        </a:p>
      </dgm:t>
    </dgm:pt>
    <dgm:pt modelId="{A6ACAE54-9FA2-4DB4-8134-911512940C44}">
      <dgm:prSet phldrT="[Texto]" custT="1"/>
      <dgm:spPr/>
      <dgm:t>
        <a:bodyPr/>
        <a:lstStyle/>
        <a:p>
          <a:r>
            <a:rPr lang="es-CO" sz="12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Seguridad</a:t>
          </a:r>
        </a:p>
      </dgm:t>
    </dgm:pt>
    <dgm:pt modelId="{1656FFDA-5991-4DD0-9F92-7B489583E8B2}" type="sibTrans" cxnId="{85669A99-970F-4BCA-8CAF-011FA0E5CB28}">
      <dgm:prSet/>
      <dgm:spPr/>
      <dgm:t>
        <a:bodyPr/>
        <a:lstStyle/>
        <a:p>
          <a:endParaRPr lang="es-CO"/>
        </a:p>
      </dgm:t>
    </dgm:pt>
    <dgm:pt modelId="{CFD27B25-A580-47D9-8CD2-EEBB2D223E6D}" type="parTrans" cxnId="{85669A99-970F-4BCA-8CAF-011FA0E5CB28}">
      <dgm:prSet/>
      <dgm:spPr/>
      <dgm:t>
        <a:bodyPr/>
        <a:lstStyle/>
        <a:p>
          <a:endParaRPr lang="es-CO"/>
        </a:p>
      </dgm:t>
    </dgm:pt>
    <dgm:pt modelId="{1EC79A8B-2006-4D00-9B01-3848FF7CED88}">
      <dgm:prSet phldrT="[Texto]" custT="1"/>
      <dgm:spPr/>
      <dgm:t>
        <a:bodyPr/>
        <a:lstStyle/>
        <a:p>
          <a:r>
            <a:rPr lang="es-CO" sz="11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Responsabilidad social y ambiental</a:t>
          </a:r>
        </a:p>
      </dgm:t>
    </dgm:pt>
    <dgm:pt modelId="{6F2C0220-406B-4D06-B10A-D902E65016FE}" type="parTrans" cxnId="{90683558-D73A-4DAC-B314-BA634EBF9338}">
      <dgm:prSet/>
      <dgm:spPr/>
      <dgm:t>
        <a:bodyPr/>
        <a:lstStyle/>
        <a:p>
          <a:endParaRPr lang="es-CO"/>
        </a:p>
      </dgm:t>
    </dgm:pt>
    <dgm:pt modelId="{EDC579F7-E015-4161-90CF-13F240A056AA}" type="sibTrans" cxnId="{90683558-D73A-4DAC-B314-BA634EBF9338}">
      <dgm:prSet/>
      <dgm:spPr/>
      <dgm:t>
        <a:bodyPr/>
        <a:lstStyle/>
        <a:p>
          <a:endParaRPr lang="es-CO"/>
        </a:p>
      </dgm:t>
    </dgm:pt>
    <dgm:pt modelId="{21ED9172-E994-41B6-A9EB-203EE7D77CBD}" type="pres">
      <dgm:prSet presAssocID="{687F32B1-5D63-4266-9C7F-2D07D86D867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5F62A12B-38AF-4606-9C8C-C11A1E7D0049}" type="pres">
      <dgm:prSet presAssocID="{2D962A95-9895-4205-8182-95B22680BA5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4245A52-77EE-4B61-A518-AAD5D573B3A7}" type="pres">
      <dgm:prSet presAssocID="{3368EDB8-DCE1-45F3-A76D-6B0A9714C57B}" presName="sibTrans" presStyleLbl="sibTrans2D1" presStyleIdx="0" presStyleCnt="5"/>
      <dgm:spPr/>
      <dgm:t>
        <a:bodyPr/>
        <a:lstStyle/>
        <a:p>
          <a:endParaRPr lang="es-CO"/>
        </a:p>
      </dgm:t>
    </dgm:pt>
    <dgm:pt modelId="{5C6137D0-E6FF-4066-8A35-49A7B0E5BDC1}" type="pres">
      <dgm:prSet presAssocID="{3368EDB8-DCE1-45F3-A76D-6B0A9714C57B}" presName="connectorText" presStyleLbl="sibTrans2D1" presStyleIdx="0" presStyleCnt="5"/>
      <dgm:spPr/>
      <dgm:t>
        <a:bodyPr/>
        <a:lstStyle/>
        <a:p>
          <a:endParaRPr lang="es-CO"/>
        </a:p>
      </dgm:t>
    </dgm:pt>
    <dgm:pt modelId="{94A3E842-2022-4002-A549-D35B4EFB333D}" type="pres">
      <dgm:prSet presAssocID="{3D149E05-5FD8-4E0F-80FD-2C28F774F24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9441EA1-B2B0-489E-9AF4-4304E5CD5A86}" type="pres">
      <dgm:prSet presAssocID="{A20AB43D-11DE-4F76-87D9-F101646FC97F}" presName="sibTrans" presStyleLbl="sibTrans2D1" presStyleIdx="1" presStyleCnt="5"/>
      <dgm:spPr/>
      <dgm:t>
        <a:bodyPr/>
        <a:lstStyle/>
        <a:p>
          <a:endParaRPr lang="es-CO"/>
        </a:p>
      </dgm:t>
    </dgm:pt>
    <dgm:pt modelId="{7C7C6F54-ADAC-4DDC-A8DC-E7C361099311}" type="pres">
      <dgm:prSet presAssocID="{A20AB43D-11DE-4F76-87D9-F101646FC97F}" presName="connectorText" presStyleLbl="sibTrans2D1" presStyleIdx="1" presStyleCnt="5"/>
      <dgm:spPr/>
      <dgm:t>
        <a:bodyPr/>
        <a:lstStyle/>
        <a:p>
          <a:endParaRPr lang="es-CO"/>
        </a:p>
      </dgm:t>
    </dgm:pt>
    <dgm:pt modelId="{B5548C3D-0877-4106-AA7B-D0E7B2990196}" type="pres">
      <dgm:prSet presAssocID="{0A554FCD-BA52-43DA-9E1C-C9A2BBF7FAA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C8A670D-BECF-492B-831D-28701B266A02}" type="pres">
      <dgm:prSet presAssocID="{85C04265-8D3F-4CDE-AD05-1D4E9B77D9C7}" presName="sibTrans" presStyleLbl="sibTrans2D1" presStyleIdx="2" presStyleCnt="5"/>
      <dgm:spPr/>
      <dgm:t>
        <a:bodyPr/>
        <a:lstStyle/>
        <a:p>
          <a:endParaRPr lang="es-CO"/>
        </a:p>
      </dgm:t>
    </dgm:pt>
    <dgm:pt modelId="{F3C9FA97-D376-4917-87A2-28FCEDDB03B6}" type="pres">
      <dgm:prSet presAssocID="{85C04265-8D3F-4CDE-AD05-1D4E9B77D9C7}" presName="connectorText" presStyleLbl="sibTrans2D1" presStyleIdx="2" presStyleCnt="5"/>
      <dgm:spPr/>
      <dgm:t>
        <a:bodyPr/>
        <a:lstStyle/>
        <a:p>
          <a:endParaRPr lang="es-CO"/>
        </a:p>
      </dgm:t>
    </dgm:pt>
    <dgm:pt modelId="{4DC1BFF8-3ADD-4BB5-A968-4CD0377F71AF}" type="pres">
      <dgm:prSet presAssocID="{A6ACAE54-9FA2-4DB4-8134-911512940C4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C743793-2972-401C-A3C2-016E32CBBE1D}" type="pres">
      <dgm:prSet presAssocID="{1656FFDA-5991-4DD0-9F92-7B489583E8B2}" presName="sibTrans" presStyleLbl="sibTrans2D1" presStyleIdx="3" presStyleCnt="5"/>
      <dgm:spPr/>
      <dgm:t>
        <a:bodyPr/>
        <a:lstStyle/>
        <a:p>
          <a:endParaRPr lang="es-CO"/>
        </a:p>
      </dgm:t>
    </dgm:pt>
    <dgm:pt modelId="{05113D89-B512-4936-A2A2-25BACBCCFE50}" type="pres">
      <dgm:prSet presAssocID="{1656FFDA-5991-4DD0-9F92-7B489583E8B2}" presName="connectorText" presStyleLbl="sibTrans2D1" presStyleIdx="3" presStyleCnt="5"/>
      <dgm:spPr/>
      <dgm:t>
        <a:bodyPr/>
        <a:lstStyle/>
        <a:p>
          <a:endParaRPr lang="es-CO"/>
        </a:p>
      </dgm:t>
    </dgm:pt>
    <dgm:pt modelId="{B132C793-705A-431D-8DBB-D4FF0ADE7C15}" type="pres">
      <dgm:prSet presAssocID="{1EC79A8B-2006-4D00-9B01-3848FF7CED8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3379B52-3BD4-4BF7-86AC-0F79F77A27AD}" type="pres">
      <dgm:prSet presAssocID="{EDC579F7-E015-4161-90CF-13F240A056AA}" presName="sibTrans" presStyleLbl="sibTrans2D1" presStyleIdx="4" presStyleCnt="5"/>
      <dgm:spPr/>
      <dgm:t>
        <a:bodyPr/>
        <a:lstStyle/>
        <a:p>
          <a:endParaRPr lang="es-CO"/>
        </a:p>
      </dgm:t>
    </dgm:pt>
    <dgm:pt modelId="{F529338E-355C-4621-A911-5F99876FC792}" type="pres">
      <dgm:prSet presAssocID="{EDC579F7-E015-4161-90CF-13F240A056AA}" presName="connectorText" presStyleLbl="sibTrans2D1" presStyleIdx="4" presStyleCnt="5"/>
      <dgm:spPr/>
      <dgm:t>
        <a:bodyPr/>
        <a:lstStyle/>
        <a:p>
          <a:endParaRPr lang="es-CO"/>
        </a:p>
      </dgm:t>
    </dgm:pt>
  </dgm:ptLst>
  <dgm:cxnLst>
    <dgm:cxn modelId="{7C720D08-8FB6-47C4-A4A4-5E988B0CB3DF}" type="presOf" srcId="{1656FFDA-5991-4DD0-9F92-7B489583E8B2}" destId="{05113D89-B512-4936-A2A2-25BACBCCFE50}" srcOrd="1" destOrd="0" presId="urn:microsoft.com/office/officeart/2005/8/layout/cycle2"/>
    <dgm:cxn modelId="{85669A99-970F-4BCA-8CAF-011FA0E5CB28}" srcId="{687F32B1-5D63-4266-9C7F-2D07D86D8679}" destId="{A6ACAE54-9FA2-4DB4-8134-911512940C44}" srcOrd="3" destOrd="0" parTransId="{CFD27B25-A580-47D9-8CD2-EEBB2D223E6D}" sibTransId="{1656FFDA-5991-4DD0-9F92-7B489583E8B2}"/>
    <dgm:cxn modelId="{47F80211-1320-4DA4-88BF-D4917DACA0A4}" srcId="{687F32B1-5D63-4266-9C7F-2D07D86D8679}" destId="{3D149E05-5FD8-4E0F-80FD-2C28F774F248}" srcOrd="1" destOrd="0" parTransId="{D2E0E308-CE61-4EA9-BE8A-3F6B2DABB459}" sibTransId="{A20AB43D-11DE-4F76-87D9-F101646FC97F}"/>
    <dgm:cxn modelId="{697A0FB3-6FD1-421B-812E-5D382DCFD491}" type="presOf" srcId="{85C04265-8D3F-4CDE-AD05-1D4E9B77D9C7}" destId="{3C8A670D-BECF-492B-831D-28701B266A02}" srcOrd="0" destOrd="0" presId="urn:microsoft.com/office/officeart/2005/8/layout/cycle2"/>
    <dgm:cxn modelId="{CEE9A215-1A2F-44A4-A358-67F3B275B128}" type="presOf" srcId="{EDC579F7-E015-4161-90CF-13F240A056AA}" destId="{53379B52-3BD4-4BF7-86AC-0F79F77A27AD}" srcOrd="0" destOrd="0" presId="urn:microsoft.com/office/officeart/2005/8/layout/cycle2"/>
    <dgm:cxn modelId="{15B8527E-E718-4699-94D0-DD36BB6659A7}" type="presOf" srcId="{3368EDB8-DCE1-45F3-A76D-6B0A9714C57B}" destId="{5C6137D0-E6FF-4066-8A35-49A7B0E5BDC1}" srcOrd="1" destOrd="0" presId="urn:microsoft.com/office/officeart/2005/8/layout/cycle2"/>
    <dgm:cxn modelId="{328BF484-3808-40C1-BD38-FFA70949ADCF}" type="presOf" srcId="{1656FFDA-5991-4DD0-9F92-7B489583E8B2}" destId="{CC743793-2972-401C-A3C2-016E32CBBE1D}" srcOrd="0" destOrd="0" presId="urn:microsoft.com/office/officeart/2005/8/layout/cycle2"/>
    <dgm:cxn modelId="{EF111D9A-B861-41E4-A11D-13EE66509A13}" type="presOf" srcId="{0A554FCD-BA52-43DA-9E1C-C9A2BBF7FAAA}" destId="{B5548C3D-0877-4106-AA7B-D0E7B2990196}" srcOrd="0" destOrd="0" presId="urn:microsoft.com/office/officeart/2005/8/layout/cycle2"/>
    <dgm:cxn modelId="{1DDEBC26-F17E-473F-8EF7-768A8DC3D01F}" type="presOf" srcId="{EDC579F7-E015-4161-90CF-13F240A056AA}" destId="{F529338E-355C-4621-A911-5F99876FC792}" srcOrd="1" destOrd="0" presId="urn:microsoft.com/office/officeart/2005/8/layout/cycle2"/>
    <dgm:cxn modelId="{DAAC8E9B-14D5-49D8-92D5-4BE48D9EB636}" type="presOf" srcId="{A20AB43D-11DE-4F76-87D9-F101646FC97F}" destId="{09441EA1-B2B0-489E-9AF4-4304E5CD5A86}" srcOrd="0" destOrd="0" presId="urn:microsoft.com/office/officeart/2005/8/layout/cycle2"/>
    <dgm:cxn modelId="{90683558-D73A-4DAC-B314-BA634EBF9338}" srcId="{687F32B1-5D63-4266-9C7F-2D07D86D8679}" destId="{1EC79A8B-2006-4D00-9B01-3848FF7CED88}" srcOrd="4" destOrd="0" parTransId="{6F2C0220-406B-4D06-B10A-D902E65016FE}" sibTransId="{EDC579F7-E015-4161-90CF-13F240A056AA}"/>
    <dgm:cxn modelId="{70BB89E6-F423-4D01-969A-05535572B787}" type="presOf" srcId="{2D962A95-9895-4205-8182-95B22680BA53}" destId="{5F62A12B-38AF-4606-9C8C-C11A1E7D0049}" srcOrd="0" destOrd="0" presId="urn:microsoft.com/office/officeart/2005/8/layout/cycle2"/>
    <dgm:cxn modelId="{39E04B53-0527-4BBF-837E-74B9A48A1D3F}" type="presOf" srcId="{3368EDB8-DCE1-45F3-A76D-6B0A9714C57B}" destId="{D4245A52-77EE-4B61-A518-AAD5D573B3A7}" srcOrd="0" destOrd="0" presId="urn:microsoft.com/office/officeart/2005/8/layout/cycle2"/>
    <dgm:cxn modelId="{426FFBBB-3DB5-4315-A92D-2A33F8880D5B}" type="presOf" srcId="{A20AB43D-11DE-4F76-87D9-F101646FC97F}" destId="{7C7C6F54-ADAC-4DDC-A8DC-E7C361099311}" srcOrd="1" destOrd="0" presId="urn:microsoft.com/office/officeart/2005/8/layout/cycle2"/>
    <dgm:cxn modelId="{0FD78D86-501C-41B5-A53D-8DAD1C455DEF}" type="presOf" srcId="{687F32B1-5D63-4266-9C7F-2D07D86D8679}" destId="{21ED9172-E994-41B6-A9EB-203EE7D77CBD}" srcOrd="0" destOrd="0" presId="urn:microsoft.com/office/officeart/2005/8/layout/cycle2"/>
    <dgm:cxn modelId="{128FE697-48A5-48A3-BFE0-A1B4BEAC6EDC}" srcId="{687F32B1-5D63-4266-9C7F-2D07D86D8679}" destId="{0A554FCD-BA52-43DA-9E1C-C9A2BBF7FAAA}" srcOrd="2" destOrd="0" parTransId="{708703A6-A3F1-4C33-A79C-AD37E1827026}" sibTransId="{85C04265-8D3F-4CDE-AD05-1D4E9B77D9C7}"/>
    <dgm:cxn modelId="{508C4626-8E3F-4802-B833-5C942F1732E3}" type="presOf" srcId="{85C04265-8D3F-4CDE-AD05-1D4E9B77D9C7}" destId="{F3C9FA97-D376-4917-87A2-28FCEDDB03B6}" srcOrd="1" destOrd="0" presId="urn:microsoft.com/office/officeart/2005/8/layout/cycle2"/>
    <dgm:cxn modelId="{92112052-0355-4B88-A4B6-AA9EFB59F778}" type="presOf" srcId="{A6ACAE54-9FA2-4DB4-8134-911512940C44}" destId="{4DC1BFF8-3ADD-4BB5-A968-4CD0377F71AF}" srcOrd="0" destOrd="0" presId="urn:microsoft.com/office/officeart/2005/8/layout/cycle2"/>
    <dgm:cxn modelId="{31D4AD11-0622-4E5A-8A9D-B9B89CBF0A91}" type="presOf" srcId="{3D149E05-5FD8-4E0F-80FD-2C28F774F248}" destId="{94A3E842-2022-4002-A549-D35B4EFB333D}" srcOrd="0" destOrd="0" presId="urn:microsoft.com/office/officeart/2005/8/layout/cycle2"/>
    <dgm:cxn modelId="{1AE358A2-B4C5-4A51-A857-009A10449D30}" type="presOf" srcId="{1EC79A8B-2006-4D00-9B01-3848FF7CED88}" destId="{B132C793-705A-431D-8DBB-D4FF0ADE7C15}" srcOrd="0" destOrd="0" presId="urn:microsoft.com/office/officeart/2005/8/layout/cycle2"/>
    <dgm:cxn modelId="{20474063-421E-4F27-A508-5746563E10AF}" srcId="{687F32B1-5D63-4266-9C7F-2D07D86D8679}" destId="{2D962A95-9895-4205-8182-95B22680BA53}" srcOrd="0" destOrd="0" parTransId="{872E5DA7-FC2E-45F7-9AB0-4ECAC2A2571F}" sibTransId="{3368EDB8-DCE1-45F3-A76D-6B0A9714C57B}"/>
    <dgm:cxn modelId="{9575A8A2-3258-4F42-B0B5-217AF4891FE2}" type="presParOf" srcId="{21ED9172-E994-41B6-A9EB-203EE7D77CBD}" destId="{5F62A12B-38AF-4606-9C8C-C11A1E7D0049}" srcOrd="0" destOrd="0" presId="urn:microsoft.com/office/officeart/2005/8/layout/cycle2"/>
    <dgm:cxn modelId="{CE9DC9CC-DEEB-4FE6-9276-9BD16100B884}" type="presParOf" srcId="{21ED9172-E994-41B6-A9EB-203EE7D77CBD}" destId="{D4245A52-77EE-4B61-A518-AAD5D573B3A7}" srcOrd="1" destOrd="0" presId="urn:microsoft.com/office/officeart/2005/8/layout/cycle2"/>
    <dgm:cxn modelId="{B929F285-5E7E-4C6B-893D-49BFC166485A}" type="presParOf" srcId="{D4245A52-77EE-4B61-A518-AAD5D573B3A7}" destId="{5C6137D0-E6FF-4066-8A35-49A7B0E5BDC1}" srcOrd="0" destOrd="0" presId="urn:microsoft.com/office/officeart/2005/8/layout/cycle2"/>
    <dgm:cxn modelId="{07D2CBA8-BD4D-472D-82FA-6F9735FF9B4F}" type="presParOf" srcId="{21ED9172-E994-41B6-A9EB-203EE7D77CBD}" destId="{94A3E842-2022-4002-A549-D35B4EFB333D}" srcOrd="2" destOrd="0" presId="urn:microsoft.com/office/officeart/2005/8/layout/cycle2"/>
    <dgm:cxn modelId="{998F60D5-50D6-44DD-BE13-9C311690D1C8}" type="presParOf" srcId="{21ED9172-E994-41B6-A9EB-203EE7D77CBD}" destId="{09441EA1-B2B0-489E-9AF4-4304E5CD5A86}" srcOrd="3" destOrd="0" presId="urn:microsoft.com/office/officeart/2005/8/layout/cycle2"/>
    <dgm:cxn modelId="{7C060F93-CFDF-463E-B56C-A73C8C05C11F}" type="presParOf" srcId="{09441EA1-B2B0-489E-9AF4-4304E5CD5A86}" destId="{7C7C6F54-ADAC-4DDC-A8DC-E7C361099311}" srcOrd="0" destOrd="0" presId="urn:microsoft.com/office/officeart/2005/8/layout/cycle2"/>
    <dgm:cxn modelId="{DDF45078-A2FF-442F-9CF6-51DFC75A70E2}" type="presParOf" srcId="{21ED9172-E994-41B6-A9EB-203EE7D77CBD}" destId="{B5548C3D-0877-4106-AA7B-D0E7B2990196}" srcOrd="4" destOrd="0" presId="urn:microsoft.com/office/officeart/2005/8/layout/cycle2"/>
    <dgm:cxn modelId="{362A10A0-AA03-4A3B-9129-FF1C52B4D7A3}" type="presParOf" srcId="{21ED9172-E994-41B6-A9EB-203EE7D77CBD}" destId="{3C8A670D-BECF-492B-831D-28701B266A02}" srcOrd="5" destOrd="0" presId="urn:microsoft.com/office/officeart/2005/8/layout/cycle2"/>
    <dgm:cxn modelId="{3D4EE389-207B-4223-850E-709A042BDE12}" type="presParOf" srcId="{3C8A670D-BECF-492B-831D-28701B266A02}" destId="{F3C9FA97-D376-4917-87A2-28FCEDDB03B6}" srcOrd="0" destOrd="0" presId="urn:microsoft.com/office/officeart/2005/8/layout/cycle2"/>
    <dgm:cxn modelId="{1D385EE7-998C-4DEF-9061-7E49E0529506}" type="presParOf" srcId="{21ED9172-E994-41B6-A9EB-203EE7D77CBD}" destId="{4DC1BFF8-3ADD-4BB5-A968-4CD0377F71AF}" srcOrd="6" destOrd="0" presId="urn:microsoft.com/office/officeart/2005/8/layout/cycle2"/>
    <dgm:cxn modelId="{F3C6B4E4-A477-4036-8327-A99B42AA2239}" type="presParOf" srcId="{21ED9172-E994-41B6-A9EB-203EE7D77CBD}" destId="{CC743793-2972-401C-A3C2-016E32CBBE1D}" srcOrd="7" destOrd="0" presId="urn:microsoft.com/office/officeart/2005/8/layout/cycle2"/>
    <dgm:cxn modelId="{D88D31EC-4A7C-48A7-9BE6-9E5E37B5EE85}" type="presParOf" srcId="{CC743793-2972-401C-A3C2-016E32CBBE1D}" destId="{05113D89-B512-4936-A2A2-25BACBCCFE50}" srcOrd="0" destOrd="0" presId="urn:microsoft.com/office/officeart/2005/8/layout/cycle2"/>
    <dgm:cxn modelId="{A79C2090-9D8D-41A9-8417-D0657D60D3D1}" type="presParOf" srcId="{21ED9172-E994-41B6-A9EB-203EE7D77CBD}" destId="{B132C793-705A-431D-8DBB-D4FF0ADE7C15}" srcOrd="8" destOrd="0" presId="urn:microsoft.com/office/officeart/2005/8/layout/cycle2"/>
    <dgm:cxn modelId="{6579A193-C350-41FB-A099-3B5435902316}" type="presParOf" srcId="{21ED9172-E994-41B6-A9EB-203EE7D77CBD}" destId="{53379B52-3BD4-4BF7-86AC-0F79F77A27AD}" srcOrd="9" destOrd="0" presId="urn:microsoft.com/office/officeart/2005/8/layout/cycle2"/>
    <dgm:cxn modelId="{1C7DC450-75EE-4769-A610-17A888283E13}" type="presParOf" srcId="{53379B52-3BD4-4BF7-86AC-0F79F77A27AD}" destId="{F529338E-355C-4621-A911-5F99876FC79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9C64BB-D0CE-4741-B880-0062277EF3C7}" type="doc">
      <dgm:prSet loTypeId="urn:microsoft.com/office/officeart/2005/8/layout/arrow5" loCatId="process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es-CO"/>
        </a:p>
      </dgm:t>
    </dgm:pt>
    <dgm:pt modelId="{8EB42AD5-35DA-4652-9E31-6A2E6FDAA906}">
      <dgm:prSet phldrT="[Texto]" custT="1"/>
      <dgm:spPr/>
      <dgm:t>
        <a:bodyPr/>
        <a:lstStyle/>
        <a:p>
          <a:pPr algn="ctr"/>
          <a:r>
            <a:rPr lang="es-CO" sz="1600" b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Integridad</a:t>
          </a:r>
        </a:p>
      </dgm:t>
    </dgm:pt>
    <dgm:pt modelId="{00D855A4-577E-42A7-AEEE-926F785AA768}" type="parTrans" cxnId="{1EF9F863-EDB5-4213-9253-247E399AF5E7}">
      <dgm:prSet/>
      <dgm:spPr/>
      <dgm:t>
        <a:bodyPr/>
        <a:lstStyle/>
        <a:p>
          <a:endParaRPr lang="es-CO"/>
        </a:p>
      </dgm:t>
    </dgm:pt>
    <dgm:pt modelId="{AF47A7E5-102E-4010-9C80-941F87F504AD}" type="sibTrans" cxnId="{1EF9F863-EDB5-4213-9253-247E399AF5E7}">
      <dgm:prSet/>
      <dgm:spPr/>
      <dgm:t>
        <a:bodyPr/>
        <a:lstStyle/>
        <a:p>
          <a:endParaRPr lang="es-CO"/>
        </a:p>
      </dgm:t>
    </dgm:pt>
    <dgm:pt modelId="{9222CB3F-BECB-4E9B-9881-CEF528FA2B17}">
      <dgm:prSet phldrT="[Texto]" custT="1"/>
      <dgm:spPr/>
      <dgm:t>
        <a:bodyPr/>
        <a:lstStyle/>
        <a:p>
          <a:pPr algn="ctr"/>
          <a:r>
            <a:rPr lang="es-CO" sz="1600" b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Espíritu investigativo y de innovación</a:t>
          </a:r>
        </a:p>
      </dgm:t>
    </dgm:pt>
    <dgm:pt modelId="{9A3D1213-9D5F-4074-AED4-060BA8A59417}" type="parTrans" cxnId="{9A98F9D0-25E5-4040-AB3F-4F90E29833CE}">
      <dgm:prSet/>
      <dgm:spPr/>
      <dgm:t>
        <a:bodyPr/>
        <a:lstStyle/>
        <a:p>
          <a:endParaRPr lang="es-CO"/>
        </a:p>
      </dgm:t>
    </dgm:pt>
    <dgm:pt modelId="{C5B29BC5-B589-41E4-8C30-6720BD0F7642}" type="sibTrans" cxnId="{9A98F9D0-25E5-4040-AB3F-4F90E29833CE}">
      <dgm:prSet/>
      <dgm:spPr/>
      <dgm:t>
        <a:bodyPr/>
        <a:lstStyle/>
        <a:p>
          <a:endParaRPr lang="es-CO"/>
        </a:p>
      </dgm:t>
    </dgm:pt>
    <dgm:pt modelId="{E0A54630-D96D-4312-99E5-2D52E5C5FE52}">
      <dgm:prSet phldrT="[Texto]" custT="1"/>
      <dgm:spPr/>
      <dgm:t>
        <a:bodyPr/>
        <a:lstStyle/>
        <a:p>
          <a:pPr algn="ctr"/>
          <a:r>
            <a:rPr lang="es-CO" sz="1600" b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Liderazgo y competitividad</a:t>
          </a:r>
        </a:p>
      </dgm:t>
    </dgm:pt>
    <dgm:pt modelId="{ACFB2B7C-82BA-425F-9BCC-BB14CD5537AC}" type="parTrans" cxnId="{0AC32AEE-B85B-40A2-9E47-0955FB5355B5}">
      <dgm:prSet/>
      <dgm:spPr/>
      <dgm:t>
        <a:bodyPr/>
        <a:lstStyle/>
        <a:p>
          <a:endParaRPr lang="es-CO"/>
        </a:p>
      </dgm:t>
    </dgm:pt>
    <dgm:pt modelId="{F8A99F27-327E-43D4-A20E-52613F47833C}" type="sibTrans" cxnId="{0AC32AEE-B85B-40A2-9E47-0955FB5355B5}">
      <dgm:prSet/>
      <dgm:spPr/>
      <dgm:t>
        <a:bodyPr/>
        <a:lstStyle/>
        <a:p>
          <a:endParaRPr lang="es-CO"/>
        </a:p>
      </dgm:t>
    </dgm:pt>
    <dgm:pt modelId="{4147D147-95CB-481C-A0CE-2F034D773C7A}" type="pres">
      <dgm:prSet presAssocID="{7D9C64BB-D0CE-4741-B880-0062277EF3C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953D29E7-55B3-4DAD-B37D-F04353AAA34B}" type="pres">
      <dgm:prSet presAssocID="{8EB42AD5-35DA-4652-9E31-6A2E6FDAA906}" presName="arrow" presStyleLbl="node1" presStyleIdx="0" presStyleCnt="3" custRadScaleRad="87383" custRadScaleInc="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7EDA328-8604-48F7-8CC2-49BA1C48E870}" type="pres">
      <dgm:prSet presAssocID="{9222CB3F-BECB-4E9B-9881-CEF528FA2B17}" presName="arrow" presStyleLbl="node1" presStyleIdx="1" presStyleCnt="3" custAng="19800000" custRadScaleRad="156640" custRadScaleInc="-459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CD22CE4-EE06-4A3E-9F95-C4C6F5542DCB}" type="pres">
      <dgm:prSet presAssocID="{E0A54630-D96D-4312-99E5-2D52E5C5FE52}" presName="arrow" presStyleLbl="node1" presStyleIdx="2" presStyleCnt="3" custAng="1800000" custRadScaleRad="151047" custRadScaleInc="721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0AC32AEE-B85B-40A2-9E47-0955FB5355B5}" srcId="{7D9C64BB-D0CE-4741-B880-0062277EF3C7}" destId="{E0A54630-D96D-4312-99E5-2D52E5C5FE52}" srcOrd="2" destOrd="0" parTransId="{ACFB2B7C-82BA-425F-9BCC-BB14CD5537AC}" sibTransId="{F8A99F27-327E-43D4-A20E-52613F47833C}"/>
    <dgm:cxn modelId="{1EF9F863-EDB5-4213-9253-247E399AF5E7}" srcId="{7D9C64BB-D0CE-4741-B880-0062277EF3C7}" destId="{8EB42AD5-35DA-4652-9E31-6A2E6FDAA906}" srcOrd="0" destOrd="0" parTransId="{00D855A4-577E-42A7-AEEE-926F785AA768}" sibTransId="{AF47A7E5-102E-4010-9C80-941F87F504AD}"/>
    <dgm:cxn modelId="{001EDF56-F98F-4A94-A036-293D12958F66}" type="presOf" srcId="{9222CB3F-BECB-4E9B-9881-CEF528FA2B17}" destId="{47EDA328-8604-48F7-8CC2-49BA1C48E870}" srcOrd="0" destOrd="0" presId="urn:microsoft.com/office/officeart/2005/8/layout/arrow5"/>
    <dgm:cxn modelId="{9A98F9D0-25E5-4040-AB3F-4F90E29833CE}" srcId="{7D9C64BB-D0CE-4741-B880-0062277EF3C7}" destId="{9222CB3F-BECB-4E9B-9881-CEF528FA2B17}" srcOrd="1" destOrd="0" parTransId="{9A3D1213-9D5F-4074-AED4-060BA8A59417}" sibTransId="{C5B29BC5-B589-41E4-8C30-6720BD0F7642}"/>
    <dgm:cxn modelId="{2918DC1D-4323-4054-BDA1-69158C703678}" type="presOf" srcId="{E0A54630-D96D-4312-99E5-2D52E5C5FE52}" destId="{0CD22CE4-EE06-4A3E-9F95-C4C6F5542DCB}" srcOrd="0" destOrd="0" presId="urn:microsoft.com/office/officeart/2005/8/layout/arrow5"/>
    <dgm:cxn modelId="{8714B22A-B8CF-4DB1-AEB0-925D9E08EB48}" type="presOf" srcId="{7D9C64BB-D0CE-4741-B880-0062277EF3C7}" destId="{4147D147-95CB-481C-A0CE-2F034D773C7A}" srcOrd="0" destOrd="0" presId="urn:microsoft.com/office/officeart/2005/8/layout/arrow5"/>
    <dgm:cxn modelId="{E3C85B25-02E3-4D79-8418-D1E7E17927BD}" type="presOf" srcId="{8EB42AD5-35DA-4652-9E31-6A2E6FDAA906}" destId="{953D29E7-55B3-4DAD-B37D-F04353AAA34B}" srcOrd="0" destOrd="0" presId="urn:microsoft.com/office/officeart/2005/8/layout/arrow5"/>
    <dgm:cxn modelId="{2DE6CA0C-99A7-4BDD-91D6-6471D22C5D79}" type="presParOf" srcId="{4147D147-95CB-481C-A0CE-2F034D773C7A}" destId="{953D29E7-55B3-4DAD-B37D-F04353AAA34B}" srcOrd="0" destOrd="0" presId="urn:microsoft.com/office/officeart/2005/8/layout/arrow5"/>
    <dgm:cxn modelId="{0C764ED7-CDB1-47C8-8824-DB0CF0DEEC8B}" type="presParOf" srcId="{4147D147-95CB-481C-A0CE-2F034D773C7A}" destId="{47EDA328-8604-48F7-8CC2-49BA1C48E870}" srcOrd="1" destOrd="0" presId="urn:microsoft.com/office/officeart/2005/8/layout/arrow5"/>
    <dgm:cxn modelId="{006276ED-9A84-4D08-AE3B-19DDBA550060}" type="presParOf" srcId="{4147D147-95CB-481C-A0CE-2F034D773C7A}" destId="{0CD22CE4-EE06-4A3E-9F95-C4C6F5542DCB}" srcOrd="2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1EE6E1-BB86-45F6-BEF8-14318E32C50E}" type="doc">
      <dgm:prSet loTypeId="urn:microsoft.com/office/officeart/2005/8/layout/cycle8" loCatId="cycle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s-CO"/>
        </a:p>
      </dgm:t>
    </dgm:pt>
    <dgm:pt modelId="{3D7B2C55-2FA9-45BA-B578-004C31B12CD3}">
      <dgm:prSet phldrT="[Texto]" custT="1"/>
      <dgm:spPr/>
      <dgm:t>
        <a:bodyPr/>
        <a:lstStyle/>
        <a:p>
          <a:pPr algn="ctr"/>
          <a:r>
            <a:rPr lang="es-CO" sz="1300" b="0" i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Hospital líder en buenas prácticas de gobierno corporativo y de gestión pública</a:t>
          </a:r>
        </a:p>
        <a:p>
          <a:pPr algn="ctr"/>
          <a:r>
            <a:rPr lang="es-CO" sz="1300" b="1" i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(MIPG)</a:t>
          </a:r>
          <a:endParaRPr lang="es-CO" sz="1300" dirty="0">
            <a:latin typeface="Arial" panose="020B0604020202020204" pitchFamily="34" charset="0"/>
            <a:ea typeface="Arial Unicode MS" panose="020B0604020202020204" pitchFamily="34" charset="-128"/>
            <a:cs typeface="Arial" panose="020B0604020202020204" pitchFamily="34" charset="0"/>
          </a:endParaRPr>
        </a:p>
      </dgm:t>
    </dgm:pt>
    <dgm:pt modelId="{55BC1935-FA69-4FF2-9B39-7F3D71856190}" type="parTrans" cxnId="{C9C7A45A-7DBC-4D6F-A53F-ACE839A7A5F7}">
      <dgm:prSet/>
      <dgm:spPr/>
      <dgm:t>
        <a:bodyPr/>
        <a:lstStyle/>
        <a:p>
          <a:endParaRPr lang="es-CO"/>
        </a:p>
      </dgm:t>
    </dgm:pt>
    <dgm:pt modelId="{2F9CC67C-7837-4475-AAB2-1038C342BCB9}" type="sibTrans" cxnId="{C9C7A45A-7DBC-4D6F-A53F-ACE839A7A5F7}">
      <dgm:prSet/>
      <dgm:spPr/>
      <dgm:t>
        <a:bodyPr/>
        <a:lstStyle/>
        <a:p>
          <a:endParaRPr lang="es-CO"/>
        </a:p>
      </dgm:t>
    </dgm:pt>
    <dgm:pt modelId="{E12650A7-032B-48B4-97B1-D2D97BC4882B}">
      <dgm:prSet phldrT="[Texto]" custT="1"/>
      <dgm:spPr/>
      <dgm:t>
        <a:bodyPr/>
        <a:lstStyle/>
        <a:p>
          <a:pPr algn="ctr"/>
          <a:endParaRPr lang="es-CO" sz="1300" b="0" i="0" dirty="0">
            <a:latin typeface="Arial" panose="020B0604020202020204" pitchFamily="34" charset="0"/>
            <a:ea typeface="Arial Unicode MS" panose="020B0604020202020204" pitchFamily="34" charset="-128"/>
            <a:cs typeface="Arial" panose="020B0604020202020204" pitchFamily="34" charset="0"/>
          </a:endParaRPr>
        </a:p>
        <a:p>
          <a:pPr algn="ctr"/>
          <a:r>
            <a:rPr lang="es-CO" sz="1300" b="0" i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Integralidad y efectividad en la prestación de servicios de salud </a:t>
          </a:r>
          <a:r>
            <a:rPr lang="es-CO" sz="1300" b="1" i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(MAITE)</a:t>
          </a:r>
          <a:endParaRPr lang="es-CO" sz="1300" dirty="0">
            <a:latin typeface="Arial" panose="020B0604020202020204" pitchFamily="34" charset="0"/>
            <a:ea typeface="Arial Unicode MS" panose="020B0604020202020204" pitchFamily="34" charset="-128"/>
            <a:cs typeface="Arial" panose="020B0604020202020204" pitchFamily="34" charset="0"/>
          </a:endParaRPr>
        </a:p>
      </dgm:t>
    </dgm:pt>
    <dgm:pt modelId="{134AF580-C0CF-48E7-8AB0-255C1F0D05B8}" type="parTrans" cxnId="{482B37CB-526B-4CB3-9581-CC6B7A4E2060}">
      <dgm:prSet/>
      <dgm:spPr/>
      <dgm:t>
        <a:bodyPr/>
        <a:lstStyle/>
        <a:p>
          <a:endParaRPr lang="es-CO"/>
        </a:p>
      </dgm:t>
    </dgm:pt>
    <dgm:pt modelId="{8319B347-FDBB-4425-A9D0-A53DC5E0D284}" type="sibTrans" cxnId="{482B37CB-526B-4CB3-9581-CC6B7A4E2060}">
      <dgm:prSet/>
      <dgm:spPr/>
      <dgm:t>
        <a:bodyPr/>
        <a:lstStyle/>
        <a:p>
          <a:endParaRPr lang="es-CO"/>
        </a:p>
      </dgm:t>
    </dgm:pt>
    <dgm:pt modelId="{C4852B76-8F73-4BE2-BB9B-8165B883A222}">
      <dgm:prSet phldrT="[Texto]" custT="1"/>
      <dgm:spPr/>
      <dgm:t>
        <a:bodyPr/>
        <a:lstStyle/>
        <a:p>
          <a:pPr algn="ctr"/>
          <a:r>
            <a:rPr lang="es-CO" sz="1300" b="0" i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Calidad de los servicios es nuestro compromiso </a:t>
          </a:r>
          <a:r>
            <a:rPr lang="es-CO" sz="1300" b="1" i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(SUA)</a:t>
          </a:r>
          <a:endParaRPr lang="es-CO" sz="1300" b="1" dirty="0">
            <a:latin typeface="Arial" panose="020B0604020202020204" pitchFamily="34" charset="0"/>
            <a:ea typeface="Arial Unicode MS" panose="020B0604020202020204" pitchFamily="34" charset="-128"/>
            <a:cs typeface="Arial" panose="020B0604020202020204" pitchFamily="34" charset="0"/>
          </a:endParaRPr>
        </a:p>
      </dgm:t>
    </dgm:pt>
    <dgm:pt modelId="{9DD7B1E3-A51B-4E5F-B7FB-535D8D312DD4}" type="parTrans" cxnId="{9E2A3881-31CC-46A0-BEBC-FBD126D8FE47}">
      <dgm:prSet/>
      <dgm:spPr/>
      <dgm:t>
        <a:bodyPr/>
        <a:lstStyle/>
        <a:p>
          <a:endParaRPr lang="es-CO"/>
        </a:p>
      </dgm:t>
    </dgm:pt>
    <dgm:pt modelId="{B86D0EAC-4169-4759-A897-8C48F9AACAEF}" type="sibTrans" cxnId="{9E2A3881-31CC-46A0-BEBC-FBD126D8FE47}">
      <dgm:prSet/>
      <dgm:spPr/>
      <dgm:t>
        <a:bodyPr/>
        <a:lstStyle/>
        <a:p>
          <a:endParaRPr lang="es-CO"/>
        </a:p>
      </dgm:t>
    </dgm:pt>
    <dgm:pt modelId="{B69EB1FD-5B13-4D0A-BB84-FAFDFDEF7727}">
      <dgm:prSet custT="1"/>
      <dgm:spPr/>
      <dgm:t>
        <a:bodyPr/>
        <a:lstStyle/>
        <a:p>
          <a:pPr algn="ctr"/>
          <a:r>
            <a:rPr lang="es-CO" sz="1300" b="0" i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Investigación, conocimiento e innovación, la mejor inversión </a:t>
          </a:r>
          <a:r>
            <a:rPr lang="es-CO" sz="1300" b="1" i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(Hospital Universitario)</a:t>
          </a:r>
          <a:endParaRPr lang="es-CO" sz="1300" b="1" dirty="0">
            <a:latin typeface="Arial" panose="020B0604020202020204" pitchFamily="34" charset="0"/>
            <a:ea typeface="Arial Unicode MS" panose="020B0604020202020204" pitchFamily="34" charset="-128"/>
            <a:cs typeface="Arial" panose="020B0604020202020204" pitchFamily="34" charset="0"/>
          </a:endParaRPr>
        </a:p>
      </dgm:t>
    </dgm:pt>
    <dgm:pt modelId="{B04A6DAE-EF7B-4BCE-9543-847BB0AA3AF3}" type="parTrans" cxnId="{EBFBA932-8915-48C4-84F4-A71CF596A578}">
      <dgm:prSet/>
      <dgm:spPr/>
      <dgm:t>
        <a:bodyPr/>
        <a:lstStyle/>
        <a:p>
          <a:endParaRPr lang="es-CO"/>
        </a:p>
      </dgm:t>
    </dgm:pt>
    <dgm:pt modelId="{4E36104A-4F6B-434A-8AE8-1F775C5CF305}" type="sibTrans" cxnId="{EBFBA932-8915-48C4-84F4-A71CF596A578}">
      <dgm:prSet/>
      <dgm:spPr/>
      <dgm:t>
        <a:bodyPr/>
        <a:lstStyle/>
        <a:p>
          <a:endParaRPr lang="es-CO"/>
        </a:p>
      </dgm:t>
    </dgm:pt>
    <dgm:pt modelId="{030FE984-BD97-4FA6-8D2F-0FEE8D6D3C0C}" type="pres">
      <dgm:prSet presAssocID="{C71EE6E1-BB86-45F6-BEF8-14318E32C50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DD01B0BC-135A-4B29-ABBA-78619B0F599F}" type="pres">
      <dgm:prSet presAssocID="{C71EE6E1-BB86-45F6-BEF8-14318E32C50E}" presName="wedge1" presStyleLbl="node1" presStyleIdx="0" presStyleCnt="4"/>
      <dgm:spPr/>
      <dgm:t>
        <a:bodyPr/>
        <a:lstStyle/>
        <a:p>
          <a:endParaRPr lang="es-CO"/>
        </a:p>
      </dgm:t>
    </dgm:pt>
    <dgm:pt modelId="{C766D1F3-DD13-4ED0-9567-76A14CBAAA55}" type="pres">
      <dgm:prSet presAssocID="{C71EE6E1-BB86-45F6-BEF8-14318E32C50E}" presName="dummy1a" presStyleCnt="0"/>
      <dgm:spPr/>
    </dgm:pt>
    <dgm:pt modelId="{23CE8959-1D44-454E-AE7C-7EDABFD1B466}" type="pres">
      <dgm:prSet presAssocID="{C71EE6E1-BB86-45F6-BEF8-14318E32C50E}" presName="dummy1b" presStyleCnt="0"/>
      <dgm:spPr/>
    </dgm:pt>
    <dgm:pt modelId="{10256614-29E2-4A79-A593-3897191DD2B1}" type="pres">
      <dgm:prSet presAssocID="{C71EE6E1-BB86-45F6-BEF8-14318E32C50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E543B5E-4A8C-433E-8BF8-1CA963092C30}" type="pres">
      <dgm:prSet presAssocID="{C71EE6E1-BB86-45F6-BEF8-14318E32C50E}" presName="wedge2" presStyleLbl="node1" presStyleIdx="1" presStyleCnt="4" custScaleX="101069" custScaleY="100027"/>
      <dgm:spPr/>
      <dgm:t>
        <a:bodyPr/>
        <a:lstStyle/>
        <a:p>
          <a:endParaRPr lang="es-CO"/>
        </a:p>
      </dgm:t>
    </dgm:pt>
    <dgm:pt modelId="{5D24BEE3-3997-4C69-8C4C-2D1D3D33742D}" type="pres">
      <dgm:prSet presAssocID="{C71EE6E1-BB86-45F6-BEF8-14318E32C50E}" presName="dummy2a" presStyleCnt="0"/>
      <dgm:spPr/>
    </dgm:pt>
    <dgm:pt modelId="{6E3FBCBD-E680-46E3-A48B-107CC9B07C5B}" type="pres">
      <dgm:prSet presAssocID="{C71EE6E1-BB86-45F6-BEF8-14318E32C50E}" presName="dummy2b" presStyleCnt="0"/>
      <dgm:spPr/>
    </dgm:pt>
    <dgm:pt modelId="{C269FD21-5E74-4EAB-85A4-130BC60C972F}" type="pres">
      <dgm:prSet presAssocID="{C71EE6E1-BB86-45F6-BEF8-14318E32C50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41619A4-4DE7-46B3-850B-70E23D6BF2E3}" type="pres">
      <dgm:prSet presAssocID="{C71EE6E1-BB86-45F6-BEF8-14318E32C50E}" presName="wedge3" presStyleLbl="node1" presStyleIdx="2" presStyleCnt="4"/>
      <dgm:spPr/>
      <dgm:t>
        <a:bodyPr/>
        <a:lstStyle/>
        <a:p>
          <a:endParaRPr lang="es-CO"/>
        </a:p>
      </dgm:t>
    </dgm:pt>
    <dgm:pt modelId="{D7905539-4C4C-465D-A385-7F66801837C5}" type="pres">
      <dgm:prSet presAssocID="{C71EE6E1-BB86-45F6-BEF8-14318E32C50E}" presName="dummy3a" presStyleCnt="0"/>
      <dgm:spPr/>
    </dgm:pt>
    <dgm:pt modelId="{A0464843-B082-4BA7-812C-4F3FDB27A8A9}" type="pres">
      <dgm:prSet presAssocID="{C71EE6E1-BB86-45F6-BEF8-14318E32C50E}" presName="dummy3b" presStyleCnt="0"/>
      <dgm:spPr/>
    </dgm:pt>
    <dgm:pt modelId="{5C23FB76-E7DE-4AEC-A449-623CA3E97669}" type="pres">
      <dgm:prSet presAssocID="{C71EE6E1-BB86-45F6-BEF8-14318E32C50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F6EEEDE-EE09-415E-A440-9A24603EBA9E}" type="pres">
      <dgm:prSet presAssocID="{C71EE6E1-BB86-45F6-BEF8-14318E32C50E}" presName="wedge4" presStyleLbl="node1" presStyleIdx="3" presStyleCnt="4"/>
      <dgm:spPr/>
      <dgm:t>
        <a:bodyPr/>
        <a:lstStyle/>
        <a:p>
          <a:endParaRPr lang="es-CO"/>
        </a:p>
      </dgm:t>
    </dgm:pt>
    <dgm:pt modelId="{CD14C995-8BBE-4960-9EF7-97D572E16415}" type="pres">
      <dgm:prSet presAssocID="{C71EE6E1-BB86-45F6-BEF8-14318E32C50E}" presName="dummy4a" presStyleCnt="0"/>
      <dgm:spPr/>
    </dgm:pt>
    <dgm:pt modelId="{85E83F07-17CA-473B-BA0F-E1198A3D86BD}" type="pres">
      <dgm:prSet presAssocID="{C71EE6E1-BB86-45F6-BEF8-14318E32C50E}" presName="dummy4b" presStyleCnt="0"/>
      <dgm:spPr/>
    </dgm:pt>
    <dgm:pt modelId="{33B0EC04-F935-4305-8D6D-7446C5AC3E10}" type="pres">
      <dgm:prSet presAssocID="{C71EE6E1-BB86-45F6-BEF8-14318E32C50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40802A0-029B-4868-8DCD-B43C3B9ABBEC}" type="pres">
      <dgm:prSet presAssocID="{2F9CC67C-7837-4475-AAB2-1038C342BCB9}" presName="arrowWedge1" presStyleLbl="fgSibTrans2D1" presStyleIdx="0" presStyleCnt="4" custScaleX="114944" custScaleY="111898"/>
      <dgm:spPr/>
    </dgm:pt>
    <dgm:pt modelId="{4504BE64-9FD3-4316-A7F5-E42F1862B819}" type="pres">
      <dgm:prSet presAssocID="{8319B347-FDBB-4425-A9D0-A53DC5E0D284}" presName="arrowWedge2" presStyleLbl="fgSibTrans2D1" presStyleIdx="1" presStyleCnt="4" custScaleX="105492" custScaleY="107698" custLinFactNeighborX="3525" custLinFactNeighborY="1143"/>
      <dgm:spPr/>
    </dgm:pt>
    <dgm:pt modelId="{9E8DF40D-1E34-47F7-BF7A-49F5431FACB4}" type="pres">
      <dgm:prSet presAssocID="{B86D0EAC-4169-4759-A897-8C48F9AACAEF}" presName="arrowWedge3" presStyleLbl="fgSibTrans2D1" presStyleIdx="2" presStyleCnt="4" custScaleX="102539" custScaleY="105348" custLinFactNeighborX="-4824" custLinFactNeighborY="3370"/>
      <dgm:spPr/>
    </dgm:pt>
    <dgm:pt modelId="{790623F0-5D7D-4568-BBD4-8A09BACF2FFE}" type="pres">
      <dgm:prSet presAssocID="{4E36104A-4F6B-434A-8AE8-1F775C5CF305}" presName="arrowWedge4" presStyleLbl="fgSibTrans2D1" presStyleIdx="3" presStyleCnt="4" custScaleX="114908" custScaleY="114474"/>
      <dgm:spPr/>
    </dgm:pt>
  </dgm:ptLst>
  <dgm:cxnLst>
    <dgm:cxn modelId="{DC197EC1-1CA4-4355-BEA0-9D55861AE6C1}" type="presOf" srcId="{E12650A7-032B-48B4-97B1-D2D97BC4882B}" destId="{5E543B5E-4A8C-433E-8BF8-1CA963092C30}" srcOrd="0" destOrd="0" presId="urn:microsoft.com/office/officeart/2005/8/layout/cycle8"/>
    <dgm:cxn modelId="{4244300B-410A-45C1-8014-F3B32FA8AA1D}" type="presOf" srcId="{B69EB1FD-5B13-4D0A-BB84-FAFDFDEF7727}" destId="{2F6EEEDE-EE09-415E-A440-9A24603EBA9E}" srcOrd="0" destOrd="0" presId="urn:microsoft.com/office/officeart/2005/8/layout/cycle8"/>
    <dgm:cxn modelId="{7F216B1C-A376-4EAB-9A57-9092B7A1EB85}" type="presOf" srcId="{C71EE6E1-BB86-45F6-BEF8-14318E32C50E}" destId="{030FE984-BD97-4FA6-8D2F-0FEE8D6D3C0C}" srcOrd="0" destOrd="0" presId="urn:microsoft.com/office/officeart/2005/8/layout/cycle8"/>
    <dgm:cxn modelId="{A3562A69-7B81-4F99-B51C-61A069C7AA97}" type="presOf" srcId="{B69EB1FD-5B13-4D0A-BB84-FAFDFDEF7727}" destId="{33B0EC04-F935-4305-8D6D-7446C5AC3E10}" srcOrd="1" destOrd="0" presId="urn:microsoft.com/office/officeart/2005/8/layout/cycle8"/>
    <dgm:cxn modelId="{0ECDFB67-0F3E-4DBF-A4CC-13F89F012CE8}" type="presOf" srcId="{3D7B2C55-2FA9-45BA-B578-004C31B12CD3}" destId="{10256614-29E2-4A79-A593-3897191DD2B1}" srcOrd="1" destOrd="0" presId="urn:microsoft.com/office/officeart/2005/8/layout/cycle8"/>
    <dgm:cxn modelId="{3F0C9DBA-D278-462F-A4DC-2DFE85393CB8}" type="presOf" srcId="{C4852B76-8F73-4BE2-BB9B-8165B883A222}" destId="{D41619A4-4DE7-46B3-850B-70E23D6BF2E3}" srcOrd="0" destOrd="0" presId="urn:microsoft.com/office/officeart/2005/8/layout/cycle8"/>
    <dgm:cxn modelId="{4B90D0F7-5E53-4D32-9BB6-8DC7A97370C0}" type="presOf" srcId="{3D7B2C55-2FA9-45BA-B578-004C31B12CD3}" destId="{DD01B0BC-135A-4B29-ABBA-78619B0F599F}" srcOrd="0" destOrd="0" presId="urn:microsoft.com/office/officeart/2005/8/layout/cycle8"/>
    <dgm:cxn modelId="{83AE4BB6-8042-43CD-9E87-4E49309B7277}" type="presOf" srcId="{E12650A7-032B-48B4-97B1-D2D97BC4882B}" destId="{C269FD21-5E74-4EAB-85A4-130BC60C972F}" srcOrd="1" destOrd="0" presId="urn:microsoft.com/office/officeart/2005/8/layout/cycle8"/>
    <dgm:cxn modelId="{C9C7A45A-7DBC-4D6F-A53F-ACE839A7A5F7}" srcId="{C71EE6E1-BB86-45F6-BEF8-14318E32C50E}" destId="{3D7B2C55-2FA9-45BA-B578-004C31B12CD3}" srcOrd="0" destOrd="0" parTransId="{55BC1935-FA69-4FF2-9B39-7F3D71856190}" sibTransId="{2F9CC67C-7837-4475-AAB2-1038C342BCB9}"/>
    <dgm:cxn modelId="{482B37CB-526B-4CB3-9581-CC6B7A4E2060}" srcId="{C71EE6E1-BB86-45F6-BEF8-14318E32C50E}" destId="{E12650A7-032B-48B4-97B1-D2D97BC4882B}" srcOrd="1" destOrd="0" parTransId="{134AF580-C0CF-48E7-8AB0-255C1F0D05B8}" sibTransId="{8319B347-FDBB-4425-A9D0-A53DC5E0D284}"/>
    <dgm:cxn modelId="{76B30059-152E-4434-8F82-E660B65B9786}" type="presOf" srcId="{C4852B76-8F73-4BE2-BB9B-8165B883A222}" destId="{5C23FB76-E7DE-4AEC-A449-623CA3E97669}" srcOrd="1" destOrd="0" presId="urn:microsoft.com/office/officeart/2005/8/layout/cycle8"/>
    <dgm:cxn modelId="{9E2A3881-31CC-46A0-BEBC-FBD126D8FE47}" srcId="{C71EE6E1-BB86-45F6-BEF8-14318E32C50E}" destId="{C4852B76-8F73-4BE2-BB9B-8165B883A222}" srcOrd="2" destOrd="0" parTransId="{9DD7B1E3-A51B-4E5F-B7FB-535D8D312DD4}" sibTransId="{B86D0EAC-4169-4759-A897-8C48F9AACAEF}"/>
    <dgm:cxn modelId="{EBFBA932-8915-48C4-84F4-A71CF596A578}" srcId="{C71EE6E1-BB86-45F6-BEF8-14318E32C50E}" destId="{B69EB1FD-5B13-4D0A-BB84-FAFDFDEF7727}" srcOrd="3" destOrd="0" parTransId="{B04A6DAE-EF7B-4BCE-9543-847BB0AA3AF3}" sibTransId="{4E36104A-4F6B-434A-8AE8-1F775C5CF305}"/>
    <dgm:cxn modelId="{0465740D-97A2-44E1-B806-601330A743E9}" type="presParOf" srcId="{030FE984-BD97-4FA6-8D2F-0FEE8D6D3C0C}" destId="{DD01B0BC-135A-4B29-ABBA-78619B0F599F}" srcOrd="0" destOrd="0" presId="urn:microsoft.com/office/officeart/2005/8/layout/cycle8"/>
    <dgm:cxn modelId="{C6AED960-77DA-46E0-99E4-C055CE6190CF}" type="presParOf" srcId="{030FE984-BD97-4FA6-8D2F-0FEE8D6D3C0C}" destId="{C766D1F3-DD13-4ED0-9567-76A14CBAAA55}" srcOrd="1" destOrd="0" presId="urn:microsoft.com/office/officeart/2005/8/layout/cycle8"/>
    <dgm:cxn modelId="{2C661E28-F356-4368-ACDD-3C9AA5BB8654}" type="presParOf" srcId="{030FE984-BD97-4FA6-8D2F-0FEE8D6D3C0C}" destId="{23CE8959-1D44-454E-AE7C-7EDABFD1B466}" srcOrd="2" destOrd="0" presId="urn:microsoft.com/office/officeart/2005/8/layout/cycle8"/>
    <dgm:cxn modelId="{D0BA0EFC-F356-420F-8F04-5E0CF65D3F2C}" type="presParOf" srcId="{030FE984-BD97-4FA6-8D2F-0FEE8D6D3C0C}" destId="{10256614-29E2-4A79-A593-3897191DD2B1}" srcOrd="3" destOrd="0" presId="urn:microsoft.com/office/officeart/2005/8/layout/cycle8"/>
    <dgm:cxn modelId="{C6652136-76DF-42AD-A6AC-4F5B2178A926}" type="presParOf" srcId="{030FE984-BD97-4FA6-8D2F-0FEE8D6D3C0C}" destId="{5E543B5E-4A8C-433E-8BF8-1CA963092C30}" srcOrd="4" destOrd="0" presId="urn:microsoft.com/office/officeart/2005/8/layout/cycle8"/>
    <dgm:cxn modelId="{AFBF2A18-4FE3-4DFD-9841-3FC9AFD7EEFB}" type="presParOf" srcId="{030FE984-BD97-4FA6-8D2F-0FEE8D6D3C0C}" destId="{5D24BEE3-3997-4C69-8C4C-2D1D3D33742D}" srcOrd="5" destOrd="0" presId="urn:microsoft.com/office/officeart/2005/8/layout/cycle8"/>
    <dgm:cxn modelId="{2C6D65BF-D043-4971-9337-8EE747BE387E}" type="presParOf" srcId="{030FE984-BD97-4FA6-8D2F-0FEE8D6D3C0C}" destId="{6E3FBCBD-E680-46E3-A48B-107CC9B07C5B}" srcOrd="6" destOrd="0" presId="urn:microsoft.com/office/officeart/2005/8/layout/cycle8"/>
    <dgm:cxn modelId="{17DB863D-091B-44B5-A6E0-FE83D67BDDE7}" type="presParOf" srcId="{030FE984-BD97-4FA6-8D2F-0FEE8D6D3C0C}" destId="{C269FD21-5E74-4EAB-85A4-130BC60C972F}" srcOrd="7" destOrd="0" presId="urn:microsoft.com/office/officeart/2005/8/layout/cycle8"/>
    <dgm:cxn modelId="{3AE7C797-BCCF-478D-B0D7-1E6EF6F0AA7A}" type="presParOf" srcId="{030FE984-BD97-4FA6-8D2F-0FEE8D6D3C0C}" destId="{D41619A4-4DE7-46B3-850B-70E23D6BF2E3}" srcOrd="8" destOrd="0" presId="urn:microsoft.com/office/officeart/2005/8/layout/cycle8"/>
    <dgm:cxn modelId="{E5BDDCC6-D635-41B9-966F-49007EC64B70}" type="presParOf" srcId="{030FE984-BD97-4FA6-8D2F-0FEE8D6D3C0C}" destId="{D7905539-4C4C-465D-A385-7F66801837C5}" srcOrd="9" destOrd="0" presId="urn:microsoft.com/office/officeart/2005/8/layout/cycle8"/>
    <dgm:cxn modelId="{2F1AB312-2054-40B7-B50E-8CCEBD7AC931}" type="presParOf" srcId="{030FE984-BD97-4FA6-8D2F-0FEE8D6D3C0C}" destId="{A0464843-B082-4BA7-812C-4F3FDB27A8A9}" srcOrd="10" destOrd="0" presId="urn:microsoft.com/office/officeart/2005/8/layout/cycle8"/>
    <dgm:cxn modelId="{86F0C8B5-AC00-4CA2-8862-A7A81D252E09}" type="presParOf" srcId="{030FE984-BD97-4FA6-8D2F-0FEE8D6D3C0C}" destId="{5C23FB76-E7DE-4AEC-A449-623CA3E97669}" srcOrd="11" destOrd="0" presId="urn:microsoft.com/office/officeart/2005/8/layout/cycle8"/>
    <dgm:cxn modelId="{224C9867-ADDE-4704-80EC-52023F0F602E}" type="presParOf" srcId="{030FE984-BD97-4FA6-8D2F-0FEE8D6D3C0C}" destId="{2F6EEEDE-EE09-415E-A440-9A24603EBA9E}" srcOrd="12" destOrd="0" presId="urn:microsoft.com/office/officeart/2005/8/layout/cycle8"/>
    <dgm:cxn modelId="{627729D1-F336-4DFB-96D0-A850B0EC12BA}" type="presParOf" srcId="{030FE984-BD97-4FA6-8D2F-0FEE8D6D3C0C}" destId="{CD14C995-8BBE-4960-9EF7-97D572E16415}" srcOrd="13" destOrd="0" presId="urn:microsoft.com/office/officeart/2005/8/layout/cycle8"/>
    <dgm:cxn modelId="{425232AB-ED87-46E4-98D6-7CBF216C0CD2}" type="presParOf" srcId="{030FE984-BD97-4FA6-8D2F-0FEE8D6D3C0C}" destId="{85E83F07-17CA-473B-BA0F-E1198A3D86BD}" srcOrd="14" destOrd="0" presId="urn:microsoft.com/office/officeart/2005/8/layout/cycle8"/>
    <dgm:cxn modelId="{2CAF0B0C-27E8-4301-B9E9-73B65227344B}" type="presParOf" srcId="{030FE984-BD97-4FA6-8D2F-0FEE8D6D3C0C}" destId="{33B0EC04-F935-4305-8D6D-7446C5AC3E10}" srcOrd="15" destOrd="0" presId="urn:microsoft.com/office/officeart/2005/8/layout/cycle8"/>
    <dgm:cxn modelId="{4E8B67D8-B9D1-41B9-A186-9CCB1A45225C}" type="presParOf" srcId="{030FE984-BD97-4FA6-8D2F-0FEE8D6D3C0C}" destId="{A40802A0-029B-4868-8DCD-B43C3B9ABBEC}" srcOrd="16" destOrd="0" presId="urn:microsoft.com/office/officeart/2005/8/layout/cycle8"/>
    <dgm:cxn modelId="{BCEA2E6D-6FFB-4F10-A0E1-6A594AE79B71}" type="presParOf" srcId="{030FE984-BD97-4FA6-8D2F-0FEE8D6D3C0C}" destId="{4504BE64-9FD3-4316-A7F5-E42F1862B819}" srcOrd="17" destOrd="0" presId="urn:microsoft.com/office/officeart/2005/8/layout/cycle8"/>
    <dgm:cxn modelId="{DD8F65F8-252E-4510-900C-DD36509A26DE}" type="presParOf" srcId="{030FE984-BD97-4FA6-8D2F-0FEE8D6D3C0C}" destId="{9E8DF40D-1E34-47F7-BF7A-49F5431FACB4}" srcOrd="18" destOrd="0" presId="urn:microsoft.com/office/officeart/2005/8/layout/cycle8"/>
    <dgm:cxn modelId="{2971F7B5-5B69-4736-8344-0DA9B9E15806}" type="presParOf" srcId="{030FE984-BD97-4FA6-8D2F-0FEE8D6D3C0C}" destId="{790623F0-5D7D-4568-BBD4-8A09BACF2FFE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83C1127-505A-430D-AC92-6127B3317890}" type="doc">
      <dgm:prSet loTypeId="urn:microsoft.com/office/officeart/2005/8/layout/vList2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s-CO"/>
        </a:p>
      </dgm:t>
    </dgm:pt>
    <dgm:pt modelId="{A2FC4A63-766E-4C22-AA54-D3CE75C2C202}">
      <dgm:prSet phldrT="[Texto]" custT="1"/>
      <dgm:spPr/>
      <dgm:t>
        <a:bodyPr/>
        <a:lstStyle/>
        <a:p>
          <a:r>
            <a:rPr lang="es-CO" sz="18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Quirófanos</a:t>
          </a:r>
        </a:p>
      </dgm:t>
    </dgm:pt>
    <dgm:pt modelId="{DA4DBEEB-C456-4F23-B35F-6DC5AD578179}" type="parTrans" cxnId="{EFE0AA3D-6DD6-477A-9345-4C2041361C1F}">
      <dgm:prSet/>
      <dgm:spPr/>
      <dgm:t>
        <a:bodyPr/>
        <a:lstStyle/>
        <a:p>
          <a:endParaRPr lang="es-CO"/>
        </a:p>
      </dgm:t>
    </dgm:pt>
    <dgm:pt modelId="{D90F5472-CEB6-4F34-81D9-4D3EE062EAB8}" type="sibTrans" cxnId="{EFE0AA3D-6DD6-477A-9345-4C2041361C1F}">
      <dgm:prSet/>
      <dgm:spPr/>
      <dgm:t>
        <a:bodyPr/>
        <a:lstStyle/>
        <a:p>
          <a:endParaRPr lang="es-CO"/>
        </a:p>
      </dgm:t>
    </dgm:pt>
    <dgm:pt modelId="{AF7C53EB-F42F-4D45-8E98-E37AA0DE82EF}">
      <dgm:prSet phldrT="[Texto]" custT="1"/>
      <dgm:spPr/>
      <dgm:t>
        <a:bodyPr/>
        <a:lstStyle/>
        <a:p>
          <a:r>
            <a:rPr lang="es-CO" sz="18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Consulta externa de Infectologia</a:t>
          </a:r>
        </a:p>
      </dgm:t>
    </dgm:pt>
    <dgm:pt modelId="{BA1C953D-04E7-4C48-960D-6871F187648E}" type="parTrans" cxnId="{3B8CC959-B58D-4286-A32E-09408A6BA349}">
      <dgm:prSet/>
      <dgm:spPr/>
      <dgm:t>
        <a:bodyPr/>
        <a:lstStyle/>
        <a:p>
          <a:endParaRPr lang="es-CO"/>
        </a:p>
      </dgm:t>
    </dgm:pt>
    <dgm:pt modelId="{768BC260-2989-460D-B259-2F7CE4337F15}" type="sibTrans" cxnId="{3B8CC959-B58D-4286-A32E-09408A6BA349}">
      <dgm:prSet/>
      <dgm:spPr/>
      <dgm:t>
        <a:bodyPr/>
        <a:lstStyle/>
        <a:p>
          <a:endParaRPr lang="es-CO"/>
        </a:p>
      </dgm:t>
    </dgm:pt>
    <dgm:pt modelId="{FEDECA7B-4181-4284-A249-A2AE0A70784C}">
      <dgm:prSet phldrT="[Texto]" custT="1"/>
      <dgm:spPr/>
      <dgm:t>
        <a:bodyPr/>
        <a:lstStyle/>
        <a:p>
          <a:r>
            <a:rPr lang="es-CO" sz="18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Cirugía de mano: consulta externa</a:t>
          </a:r>
        </a:p>
      </dgm:t>
    </dgm:pt>
    <dgm:pt modelId="{F158B9C6-B792-4986-8CA5-9BE3407D8FAB}" type="parTrans" cxnId="{E3026A18-394D-4D25-A9FA-2FA67F0A0ACF}">
      <dgm:prSet/>
      <dgm:spPr/>
      <dgm:t>
        <a:bodyPr/>
        <a:lstStyle/>
        <a:p>
          <a:endParaRPr lang="es-CO"/>
        </a:p>
      </dgm:t>
    </dgm:pt>
    <dgm:pt modelId="{FC78A35F-FDEC-4223-808C-E58FC9321F47}" type="sibTrans" cxnId="{E3026A18-394D-4D25-A9FA-2FA67F0A0ACF}">
      <dgm:prSet/>
      <dgm:spPr/>
      <dgm:t>
        <a:bodyPr/>
        <a:lstStyle/>
        <a:p>
          <a:endParaRPr lang="es-CO"/>
        </a:p>
      </dgm:t>
    </dgm:pt>
    <dgm:pt modelId="{3D8ED13E-9020-4251-A71B-0A5F0AA3D09B}">
      <dgm:prSet phldrT="[Texto]" custT="1"/>
      <dgm:spPr/>
      <dgm:t>
        <a:bodyPr/>
        <a:lstStyle/>
        <a:p>
          <a:r>
            <a:rPr lang="es-CO" sz="1800" b="0" dirty="0">
              <a:solidFill>
                <a:schemeClr val="tx1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Laboratorio: toma de muestras extramural</a:t>
          </a:r>
        </a:p>
      </dgm:t>
    </dgm:pt>
    <dgm:pt modelId="{349F4811-A3C7-477F-8D47-63F156FB847D}" type="parTrans" cxnId="{37FF7676-BA61-4041-AC70-33F24ADA1C86}">
      <dgm:prSet/>
      <dgm:spPr/>
      <dgm:t>
        <a:bodyPr/>
        <a:lstStyle/>
        <a:p>
          <a:endParaRPr lang="es-CO"/>
        </a:p>
      </dgm:t>
    </dgm:pt>
    <dgm:pt modelId="{9E996DAF-95F5-4F8F-A46E-DDA79B2359FF}" type="sibTrans" cxnId="{37FF7676-BA61-4041-AC70-33F24ADA1C86}">
      <dgm:prSet/>
      <dgm:spPr/>
      <dgm:t>
        <a:bodyPr/>
        <a:lstStyle/>
        <a:p>
          <a:endParaRPr lang="es-CO"/>
        </a:p>
      </dgm:t>
    </dgm:pt>
    <dgm:pt modelId="{D28F630B-2A5B-48D7-A863-D929967B4AC8}">
      <dgm:prSet custT="1"/>
      <dgm:spPr/>
      <dgm:t>
        <a:bodyPr/>
        <a:lstStyle/>
        <a:p>
          <a:r>
            <a:rPr lang="es-CO" sz="18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Cirugía de mano: quirúrgico</a:t>
          </a:r>
        </a:p>
      </dgm:t>
    </dgm:pt>
    <dgm:pt modelId="{D4EA7481-59ED-4D24-9906-A1B7BCA38F7E}" type="parTrans" cxnId="{6CFAAA73-2C1D-4F54-8770-11237D0538C1}">
      <dgm:prSet/>
      <dgm:spPr/>
      <dgm:t>
        <a:bodyPr/>
        <a:lstStyle/>
        <a:p>
          <a:endParaRPr lang="es-CO"/>
        </a:p>
      </dgm:t>
    </dgm:pt>
    <dgm:pt modelId="{D3EBDFCB-B40E-4C35-BBB2-8EE2DFBE0C8D}" type="sibTrans" cxnId="{6CFAAA73-2C1D-4F54-8770-11237D0538C1}">
      <dgm:prSet/>
      <dgm:spPr/>
      <dgm:t>
        <a:bodyPr/>
        <a:lstStyle/>
        <a:p>
          <a:endParaRPr lang="es-CO"/>
        </a:p>
      </dgm:t>
    </dgm:pt>
    <dgm:pt modelId="{C4763C8D-34AD-4870-809D-5C1BC85C4F29}" type="pres">
      <dgm:prSet presAssocID="{D83C1127-505A-430D-AC92-6127B33178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82E4CAA1-C822-42DF-BD62-F526FD6F7DF9}" type="pres">
      <dgm:prSet presAssocID="{A2FC4A63-766E-4C22-AA54-D3CE75C2C202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B747D84-788D-4FCE-8B20-E6808DE12E48}" type="pres">
      <dgm:prSet presAssocID="{D90F5472-CEB6-4F34-81D9-4D3EE062EAB8}" presName="spacer" presStyleCnt="0"/>
      <dgm:spPr/>
    </dgm:pt>
    <dgm:pt modelId="{AD42B86D-6092-4ADC-9746-0A7C808A4A0A}" type="pres">
      <dgm:prSet presAssocID="{AF7C53EB-F42F-4D45-8E98-E37AA0DE82EF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477FC81-D70D-4310-86A2-B2E139C076C2}" type="pres">
      <dgm:prSet presAssocID="{768BC260-2989-460D-B259-2F7CE4337F15}" presName="spacer" presStyleCnt="0"/>
      <dgm:spPr/>
    </dgm:pt>
    <dgm:pt modelId="{97ECA73D-3AE9-4870-AA9E-D48EC37B035C}" type="pres">
      <dgm:prSet presAssocID="{FEDECA7B-4181-4284-A249-A2AE0A70784C}" presName="parentText" presStyleLbl="node1" presStyleIdx="2" presStyleCnt="5" custLinFactNeighborX="-18922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9D3CC36-53E9-4F25-9680-7D256DBF4A2D}" type="pres">
      <dgm:prSet presAssocID="{FC78A35F-FDEC-4223-808C-E58FC9321F47}" presName="spacer" presStyleCnt="0"/>
      <dgm:spPr/>
    </dgm:pt>
    <dgm:pt modelId="{093C87A6-DDD1-4DD2-8708-F7A00677707A}" type="pres">
      <dgm:prSet presAssocID="{D28F630B-2A5B-48D7-A863-D929967B4AC8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B7F7367-F82A-4D14-B413-3D9F415EB362}" type="pres">
      <dgm:prSet presAssocID="{D3EBDFCB-B40E-4C35-BBB2-8EE2DFBE0C8D}" presName="spacer" presStyleCnt="0"/>
      <dgm:spPr/>
    </dgm:pt>
    <dgm:pt modelId="{AC31B052-6C00-4BB6-B529-B6A5C7A93FA8}" type="pres">
      <dgm:prSet presAssocID="{3D8ED13E-9020-4251-A71B-0A5F0AA3D09B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5B17559-E2B7-4BA0-981A-7401E8ED92F0}" type="presOf" srcId="{A2FC4A63-766E-4C22-AA54-D3CE75C2C202}" destId="{82E4CAA1-C822-42DF-BD62-F526FD6F7DF9}" srcOrd="0" destOrd="0" presId="urn:microsoft.com/office/officeart/2005/8/layout/vList2"/>
    <dgm:cxn modelId="{BBEC489A-F8BF-4FB8-AE7B-D77585325FCD}" type="presOf" srcId="{3D8ED13E-9020-4251-A71B-0A5F0AA3D09B}" destId="{AC31B052-6C00-4BB6-B529-B6A5C7A93FA8}" srcOrd="0" destOrd="0" presId="urn:microsoft.com/office/officeart/2005/8/layout/vList2"/>
    <dgm:cxn modelId="{77F15809-FFC3-4A89-BB0A-35755D9C9532}" type="presOf" srcId="{D28F630B-2A5B-48D7-A863-D929967B4AC8}" destId="{093C87A6-DDD1-4DD2-8708-F7A00677707A}" srcOrd="0" destOrd="0" presId="urn:microsoft.com/office/officeart/2005/8/layout/vList2"/>
    <dgm:cxn modelId="{1DA76531-F063-4110-A728-B2BC0FDC31FC}" type="presOf" srcId="{D83C1127-505A-430D-AC92-6127B3317890}" destId="{C4763C8D-34AD-4870-809D-5C1BC85C4F29}" srcOrd="0" destOrd="0" presId="urn:microsoft.com/office/officeart/2005/8/layout/vList2"/>
    <dgm:cxn modelId="{E3026A18-394D-4D25-A9FA-2FA67F0A0ACF}" srcId="{D83C1127-505A-430D-AC92-6127B3317890}" destId="{FEDECA7B-4181-4284-A249-A2AE0A70784C}" srcOrd="2" destOrd="0" parTransId="{F158B9C6-B792-4986-8CA5-9BE3407D8FAB}" sibTransId="{FC78A35F-FDEC-4223-808C-E58FC9321F47}"/>
    <dgm:cxn modelId="{37FF7676-BA61-4041-AC70-33F24ADA1C86}" srcId="{D83C1127-505A-430D-AC92-6127B3317890}" destId="{3D8ED13E-9020-4251-A71B-0A5F0AA3D09B}" srcOrd="4" destOrd="0" parTransId="{349F4811-A3C7-477F-8D47-63F156FB847D}" sibTransId="{9E996DAF-95F5-4F8F-A46E-DDA79B2359FF}"/>
    <dgm:cxn modelId="{3B8CC959-B58D-4286-A32E-09408A6BA349}" srcId="{D83C1127-505A-430D-AC92-6127B3317890}" destId="{AF7C53EB-F42F-4D45-8E98-E37AA0DE82EF}" srcOrd="1" destOrd="0" parTransId="{BA1C953D-04E7-4C48-960D-6871F187648E}" sibTransId="{768BC260-2989-460D-B259-2F7CE4337F15}"/>
    <dgm:cxn modelId="{BC4CF6B5-1F92-48D8-BD51-CF5EB8C26C7A}" type="presOf" srcId="{FEDECA7B-4181-4284-A249-A2AE0A70784C}" destId="{97ECA73D-3AE9-4870-AA9E-D48EC37B035C}" srcOrd="0" destOrd="0" presId="urn:microsoft.com/office/officeart/2005/8/layout/vList2"/>
    <dgm:cxn modelId="{EFE0AA3D-6DD6-477A-9345-4C2041361C1F}" srcId="{D83C1127-505A-430D-AC92-6127B3317890}" destId="{A2FC4A63-766E-4C22-AA54-D3CE75C2C202}" srcOrd="0" destOrd="0" parTransId="{DA4DBEEB-C456-4F23-B35F-6DC5AD578179}" sibTransId="{D90F5472-CEB6-4F34-81D9-4D3EE062EAB8}"/>
    <dgm:cxn modelId="{6CFAAA73-2C1D-4F54-8770-11237D0538C1}" srcId="{D83C1127-505A-430D-AC92-6127B3317890}" destId="{D28F630B-2A5B-48D7-A863-D929967B4AC8}" srcOrd="3" destOrd="0" parTransId="{D4EA7481-59ED-4D24-9906-A1B7BCA38F7E}" sibTransId="{D3EBDFCB-B40E-4C35-BBB2-8EE2DFBE0C8D}"/>
    <dgm:cxn modelId="{F436036B-9116-4B11-87B5-CC40C978A4AB}" type="presOf" srcId="{AF7C53EB-F42F-4D45-8E98-E37AA0DE82EF}" destId="{AD42B86D-6092-4ADC-9746-0A7C808A4A0A}" srcOrd="0" destOrd="0" presId="urn:microsoft.com/office/officeart/2005/8/layout/vList2"/>
    <dgm:cxn modelId="{1D6B78CF-BFD6-4EAD-8C80-0689C437CDFD}" type="presParOf" srcId="{C4763C8D-34AD-4870-809D-5C1BC85C4F29}" destId="{82E4CAA1-C822-42DF-BD62-F526FD6F7DF9}" srcOrd="0" destOrd="0" presId="urn:microsoft.com/office/officeart/2005/8/layout/vList2"/>
    <dgm:cxn modelId="{77C6D014-ECB4-4483-9996-AB95AEF26214}" type="presParOf" srcId="{C4763C8D-34AD-4870-809D-5C1BC85C4F29}" destId="{8B747D84-788D-4FCE-8B20-E6808DE12E48}" srcOrd="1" destOrd="0" presId="urn:microsoft.com/office/officeart/2005/8/layout/vList2"/>
    <dgm:cxn modelId="{6FD8F5FC-F551-413B-B44F-375F6FFEA0D1}" type="presParOf" srcId="{C4763C8D-34AD-4870-809D-5C1BC85C4F29}" destId="{AD42B86D-6092-4ADC-9746-0A7C808A4A0A}" srcOrd="2" destOrd="0" presId="urn:microsoft.com/office/officeart/2005/8/layout/vList2"/>
    <dgm:cxn modelId="{A6A7A258-B295-43C5-8818-F0D104AE9277}" type="presParOf" srcId="{C4763C8D-34AD-4870-809D-5C1BC85C4F29}" destId="{B477FC81-D70D-4310-86A2-B2E139C076C2}" srcOrd="3" destOrd="0" presId="urn:microsoft.com/office/officeart/2005/8/layout/vList2"/>
    <dgm:cxn modelId="{A8FE59F4-A37C-4289-BF06-F7B84E556D84}" type="presParOf" srcId="{C4763C8D-34AD-4870-809D-5C1BC85C4F29}" destId="{97ECA73D-3AE9-4870-AA9E-D48EC37B035C}" srcOrd="4" destOrd="0" presId="urn:microsoft.com/office/officeart/2005/8/layout/vList2"/>
    <dgm:cxn modelId="{54D3622F-15D8-47EE-8392-FB6F02D58F9B}" type="presParOf" srcId="{C4763C8D-34AD-4870-809D-5C1BC85C4F29}" destId="{89D3CC36-53E9-4F25-9680-7D256DBF4A2D}" srcOrd="5" destOrd="0" presId="urn:microsoft.com/office/officeart/2005/8/layout/vList2"/>
    <dgm:cxn modelId="{0EAB1F0F-6467-462B-A3EA-7C708A01E1A6}" type="presParOf" srcId="{C4763C8D-34AD-4870-809D-5C1BC85C4F29}" destId="{093C87A6-DDD1-4DD2-8708-F7A00677707A}" srcOrd="6" destOrd="0" presId="urn:microsoft.com/office/officeart/2005/8/layout/vList2"/>
    <dgm:cxn modelId="{D2E747CA-DE95-4A57-9803-172392B2546F}" type="presParOf" srcId="{C4763C8D-34AD-4870-809D-5C1BC85C4F29}" destId="{CB7F7367-F82A-4D14-B413-3D9F415EB362}" srcOrd="7" destOrd="0" presId="urn:microsoft.com/office/officeart/2005/8/layout/vList2"/>
    <dgm:cxn modelId="{ECD92D49-6B88-4E90-BA5E-3F9D31E06141}" type="presParOf" srcId="{C4763C8D-34AD-4870-809D-5C1BC85C4F29}" destId="{AC31B052-6C00-4BB6-B529-B6A5C7A93FA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615961-FED0-48F1-814E-15EB0ADF7370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s-CO"/>
        </a:p>
      </dgm:t>
    </dgm:pt>
    <dgm:pt modelId="{BF90EF70-2F06-48AB-A9DF-860ACFB63BC7}">
      <dgm:prSet phldrT="[Texto]" custT="1"/>
      <dgm:spPr/>
      <dgm:t>
        <a:bodyPr/>
        <a:lstStyle/>
        <a:p>
          <a:r>
            <a:rPr lang="es-ES" sz="1800" dirty="0">
              <a:latin typeface="Arial" panose="020B0604020202020204" pitchFamily="34" charset="0"/>
              <a:ea typeface="Microsoft YaHei" pitchFamily="34"/>
              <a:cs typeface="Arial" panose="020B0604020202020204" pitchFamily="34" charset="0"/>
            </a:rPr>
            <a:t>Espera digna en área externa del hospital para los </a:t>
          </a:r>
          <a:r>
            <a:rPr lang="es-ES" sz="1800" dirty="0" smtClean="0">
              <a:latin typeface="Arial" panose="020B0604020202020204" pitchFamily="34" charset="0"/>
              <a:ea typeface="Microsoft YaHei" pitchFamily="34"/>
              <a:cs typeface="Arial" panose="020B0604020202020204" pitchFamily="34" charset="0"/>
            </a:rPr>
            <a:t>familiares</a:t>
          </a:r>
          <a:endParaRPr lang="es-CO" sz="1800" dirty="0"/>
        </a:p>
      </dgm:t>
    </dgm:pt>
    <dgm:pt modelId="{2B7D47B7-DA72-4536-8FFF-F86DDEEE1671}" type="parTrans" cxnId="{5D274C7E-BF53-4AED-8682-A22A50C530E4}">
      <dgm:prSet/>
      <dgm:spPr/>
      <dgm:t>
        <a:bodyPr/>
        <a:lstStyle/>
        <a:p>
          <a:endParaRPr lang="es-CO"/>
        </a:p>
      </dgm:t>
    </dgm:pt>
    <dgm:pt modelId="{7B6422A7-BB18-406E-A63C-683FA4EE7BBE}" type="sibTrans" cxnId="{5D274C7E-BF53-4AED-8682-A22A50C530E4}">
      <dgm:prSet/>
      <dgm:spPr/>
      <dgm:t>
        <a:bodyPr/>
        <a:lstStyle/>
        <a:p>
          <a:endParaRPr lang="es-CO"/>
        </a:p>
      </dgm:t>
    </dgm:pt>
    <dgm:pt modelId="{2AFEDD11-C6FE-4EBD-9390-C2FD93A979A7}">
      <dgm:prSet custT="1"/>
      <dgm:spPr/>
      <dgm:t>
        <a:bodyPr/>
        <a:lstStyle/>
        <a:p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Capacitaciones a las personas hospedadas en la casa de </a:t>
          </a:r>
          <a:r>
            <a:rPr lang="es-ES" sz="1800" dirty="0" smtClean="0">
              <a:latin typeface="Arial" panose="020B0604020202020204" pitchFamily="34" charset="0"/>
              <a:cs typeface="Arial" panose="020B0604020202020204" pitchFamily="34" charset="0"/>
            </a:rPr>
            <a:t>paso</a:t>
          </a:r>
          <a:endParaRPr lang="es-E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193EE2-54D6-4ACF-9008-5BF89C3F6559}" type="parTrans" cxnId="{648EC05C-CE6E-42C9-A351-7B244398F759}">
      <dgm:prSet/>
      <dgm:spPr/>
      <dgm:t>
        <a:bodyPr/>
        <a:lstStyle/>
        <a:p>
          <a:endParaRPr lang="es-CO"/>
        </a:p>
      </dgm:t>
    </dgm:pt>
    <dgm:pt modelId="{0B41DD18-A84A-4AA3-B87E-49A1FC046944}" type="sibTrans" cxnId="{648EC05C-CE6E-42C9-A351-7B244398F759}">
      <dgm:prSet/>
      <dgm:spPr/>
      <dgm:t>
        <a:bodyPr/>
        <a:lstStyle/>
        <a:p>
          <a:endParaRPr lang="es-CO"/>
        </a:p>
      </dgm:t>
    </dgm:pt>
    <dgm:pt modelId="{E80B64EE-93CC-47F9-A342-BBB1FAB22179}">
      <dgm:prSet custT="1"/>
      <dgm:spPr/>
      <dgm:t>
        <a:bodyPr/>
        <a:lstStyle/>
        <a:p>
          <a:r>
            <a:rPr lang="es-CO" sz="1800" dirty="0">
              <a:latin typeface="Arial" panose="020B0604020202020204" pitchFamily="34" charset="0"/>
              <a:cs typeface="Arial" panose="020B0604020202020204" pitchFamily="34" charset="0"/>
            </a:rPr>
            <a:t>Día mundial del </a:t>
          </a:r>
          <a:r>
            <a:rPr lang="es-CO" sz="1800" dirty="0" smtClean="0">
              <a:latin typeface="Arial" panose="020B0604020202020204" pitchFamily="34" charset="0"/>
              <a:cs typeface="Arial" panose="020B0604020202020204" pitchFamily="34" charset="0"/>
            </a:rPr>
            <a:t>enfermo </a:t>
          </a:r>
          <a:endParaRPr lang="es-CO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AE60F1-4BB8-40CF-AFA8-871D7D044FA8}" type="parTrans" cxnId="{4F85F80C-5B3F-415E-81E5-0784EA79126D}">
      <dgm:prSet/>
      <dgm:spPr/>
      <dgm:t>
        <a:bodyPr/>
        <a:lstStyle/>
        <a:p>
          <a:endParaRPr lang="es-CO"/>
        </a:p>
      </dgm:t>
    </dgm:pt>
    <dgm:pt modelId="{6EDF6A9D-C4D4-411D-AF3D-4D56D0F5DE7F}" type="sibTrans" cxnId="{4F85F80C-5B3F-415E-81E5-0784EA79126D}">
      <dgm:prSet/>
      <dgm:spPr/>
      <dgm:t>
        <a:bodyPr/>
        <a:lstStyle/>
        <a:p>
          <a:endParaRPr lang="es-CO"/>
        </a:p>
      </dgm:t>
    </dgm:pt>
    <dgm:pt modelId="{C1BD2D2A-6F35-4518-97C8-56FB96F7638E}">
      <dgm:prSet custT="1"/>
      <dgm:spPr/>
      <dgm:t>
        <a:bodyPr/>
        <a:lstStyle/>
        <a:p>
          <a:r>
            <a:rPr lang="es-ES" sz="1800" dirty="0">
              <a:latin typeface="Arial" panose="020B0604020202020204" pitchFamily="34" charset="0"/>
              <a:ea typeface="Microsoft YaHei" pitchFamily="34"/>
              <a:cs typeface="Arial" panose="020B0604020202020204" pitchFamily="34" charset="0"/>
            </a:rPr>
            <a:t>Apoyo del grupo damas </a:t>
          </a:r>
          <a:r>
            <a:rPr lang="es-ES" sz="1800" dirty="0" smtClean="0">
              <a:latin typeface="Arial" panose="020B0604020202020204" pitchFamily="34" charset="0"/>
              <a:ea typeface="Microsoft YaHei" pitchFamily="34"/>
              <a:cs typeface="Arial" panose="020B0604020202020204" pitchFamily="34" charset="0"/>
            </a:rPr>
            <a:t>verdes </a:t>
          </a:r>
          <a:endParaRPr lang="es-ES" sz="1800" dirty="0">
            <a:latin typeface="Arial" panose="020B0604020202020204" pitchFamily="34" charset="0"/>
            <a:ea typeface="Microsoft YaHei" pitchFamily="34"/>
            <a:cs typeface="Arial" panose="020B0604020202020204" pitchFamily="34" charset="0"/>
          </a:endParaRPr>
        </a:p>
      </dgm:t>
    </dgm:pt>
    <dgm:pt modelId="{A2A400FE-7934-47F5-BF24-4B0D67B4BC77}" type="parTrans" cxnId="{188A465A-B5DB-4935-9878-FDD9C1110307}">
      <dgm:prSet/>
      <dgm:spPr/>
      <dgm:t>
        <a:bodyPr/>
        <a:lstStyle/>
        <a:p>
          <a:endParaRPr lang="es-CO"/>
        </a:p>
      </dgm:t>
    </dgm:pt>
    <dgm:pt modelId="{87C16B28-F503-4B73-8070-4B4FE6A84F16}" type="sibTrans" cxnId="{188A465A-B5DB-4935-9878-FDD9C1110307}">
      <dgm:prSet/>
      <dgm:spPr/>
      <dgm:t>
        <a:bodyPr/>
        <a:lstStyle/>
        <a:p>
          <a:endParaRPr lang="es-CO"/>
        </a:p>
      </dgm:t>
    </dgm:pt>
    <dgm:pt modelId="{579C8279-6F32-48B2-8A7D-006DEDB4C499}">
      <dgm:prSet custT="1"/>
      <dgm:spPr/>
      <dgm:t>
        <a:bodyPr/>
        <a:lstStyle/>
        <a:p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Talleres de lectura, club de tareas, talleres de </a:t>
          </a:r>
          <a:r>
            <a:rPr lang="es-ES" sz="1800" dirty="0" smtClean="0">
              <a:latin typeface="Arial" panose="020B0604020202020204" pitchFamily="34" charset="0"/>
              <a:cs typeface="Arial" panose="020B0604020202020204" pitchFamily="34" charset="0"/>
            </a:rPr>
            <a:t>pintura </a:t>
          </a:r>
          <a:endParaRPr lang="es-E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5E0823-BCF1-4D66-B6C5-B7DA3D0B2AAE}" type="parTrans" cxnId="{CFDBC7CA-3780-4531-9177-6BDC58823AED}">
      <dgm:prSet/>
      <dgm:spPr/>
      <dgm:t>
        <a:bodyPr/>
        <a:lstStyle/>
        <a:p>
          <a:endParaRPr lang="es-CO"/>
        </a:p>
      </dgm:t>
    </dgm:pt>
    <dgm:pt modelId="{EDF4DF37-0207-4E90-94BC-5374842E4D60}" type="sibTrans" cxnId="{CFDBC7CA-3780-4531-9177-6BDC58823AED}">
      <dgm:prSet/>
      <dgm:spPr/>
      <dgm:t>
        <a:bodyPr/>
        <a:lstStyle/>
        <a:p>
          <a:endParaRPr lang="es-CO"/>
        </a:p>
      </dgm:t>
    </dgm:pt>
    <dgm:pt modelId="{12834ED3-D0F9-47A3-99CE-2489CF7E5AA5}" type="pres">
      <dgm:prSet presAssocID="{15615961-FED0-48F1-814E-15EB0ADF737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CO"/>
        </a:p>
      </dgm:t>
    </dgm:pt>
    <dgm:pt modelId="{59975631-F495-427A-8141-7AAB72471C35}" type="pres">
      <dgm:prSet presAssocID="{15615961-FED0-48F1-814E-15EB0ADF7370}" presName="Name1" presStyleCnt="0"/>
      <dgm:spPr/>
    </dgm:pt>
    <dgm:pt modelId="{51D785C6-27FA-43C1-8271-95B20BCB5882}" type="pres">
      <dgm:prSet presAssocID="{15615961-FED0-48F1-814E-15EB0ADF7370}" presName="cycle" presStyleCnt="0"/>
      <dgm:spPr/>
    </dgm:pt>
    <dgm:pt modelId="{8389DBE4-6F8D-4A5B-8C29-B8D45B7D9178}" type="pres">
      <dgm:prSet presAssocID="{15615961-FED0-48F1-814E-15EB0ADF7370}" presName="srcNode" presStyleLbl="node1" presStyleIdx="0" presStyleCnt="5"/>
      <dgm:spPr/>
    </dgm:pt>
    <dgm:pt modelId="{CD1E190A-FD07-423D-8C99-3E5912D83290}" type="pres">
      <dgm:prSet presAssocID="{15615961-FED0-48F1-814E-15EB0ADF7370}" presName="conn" presStyleLbl="parChTrans1D2" presStyleIdx="0" presStyleCnt="1"/>
      <dgm:spPr/>
      <dgm:t>
        <a:bodyPr/>
        <a:lstStyle/>
        <a:p>
          <a:endParaRPr lang="es-CO"/>
        </a:p>
      </dgm:t>
    </dgm:pt>
    <dgm:pt modelId="{D92092FE-B784-491B-B8CA-F868AC0DAFC3}" type="pres">
      <dgm:prSet presAssocID="{15615961-FED0-48F1-814E-15EB0ADF7370}" presName="extraNode" presStyleLbl="node1" presStyleIdx="0" presStyleCnt="5"/>
      <dgm:spPr/>
    </dgm:pt>
    <dgm:pt modelId="{07874641-270A-4A5D-8583-1921B833E7F6}" type="pres">
      <dgm:prSet presAssocID="{15615961-FED0-48F1-814E-15EB0ADF7370}" presName="dstNode" presStyleLbl="node1" presStyleIdx="0" presStyleCnt="5"/>
      <dgm:spPr/>
    </dgm:pt>
    <dgm:pt modelId="{3A054F25-9250-4385-8356-5CEDAD4B7CB5}" type="pres">
      <dgm:prSet presAssocID="{BF90EF70-2F06-48AB-A9DF-860ACFB63BC7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565FB0F-1AE5-4AF3-80BE-BC66A512A9BB}" type="pres">
      <dgm:prSet presAssocID="{BF90EF70-2F06-48AB-A9DF-860ACFB63BC7}" presName="accent_1" presStyleCnt="0"/>
      <dgm:spPr/>
    </dgm:pt>
    <dgm:pt modelId="{16608AC7-0495-4B64-B156-1CCA4EE1C42A}" type="pres">
      <dgm:prSet presAssocID="{BF90EF70-2F06-48AB-A9DF-860ACFB63BC7}" presName="accentRepeatNode" presStyleLbl="solidFgAcc1" presStyleIdx="0" presStyleCnt="5"/>
      <dgm:spPr/>
    </dgm:pt>
    <dgm:pt modelId="{84B2A704-D0FF-4738-9FD9-D0FDAD65E0DF}" type="pres">
      <dgm:prSet presAssocID="{2AFEDD11-C6FE-4EBD-9390-C2FD93A979A7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E60057E-0D34-4559-8C67-74ABADB87979}" type="pres">
      <dgm:prSet presAssocID="{2AFEDD11-C6FE-4EBD-9390-C2FD93A979A7}" presName="accent_2" presStyleCnt="0"/>
      <dgm:spPr/>
    </dgm:pt>
    <dgm:pt modelId="{D7517792-3ACE-49AF-A09C-C30BB204E984}" type="pres">
      <dgm:prSet presAssocID="{2AFEDD11-C6FE-4EBD-9390-C2FD93A979A7}" presName="accentRepeatNode" presStyleLbl="solidFgAcc1" presStyleIdx="1" presStyleCnt="5"/>
      <dgm:spPr/>
    </dgm:pt>
    <dgm:pt modelId="{09E7EB58-8AC7-46B6-82B4-7BF893DAEE1F}" type="pres">
      <dgm:prSet presAssocID="{E80B64EE-93CC-47F9-A342-BBB1FAB22179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0978172-4A3D-4BF7-A788-BA4A1DAAF942}" type="pres">
      <dgm:prSet presAssocID="{E80B64EE-93CC-47F9-A342-BBB1FAB22179}" presName="accent_3" presStyleCnt="0"/>
      <dgm:spPr/>
    </dgm:pt>
    <dgm:pt modelId="{6F32C071-76F7-43F9-B94E-46258C221F0C}" type="pres">
      <dgm:prSet presAssocID="{E80B64EE-93CC-47F9-A342-BBB1FAB22179}" presName="accentRepeatNode" presStyleLbl="solidFgAcc1" presStyleIdx="2" presStyleCnt="5"/>
      <dgm:spPr/>
    </dgm:pt>
    <dgm:pt modelId="{B2CE5976-4927-4DD7-9F64-17EE994A2946}" type="pres">
      <dgm:prSet presAssocID="{C1BD2D2A-6F35-4518-97C8-56FB96F7638E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EBFA318-F857-4A41-B9B7-0FE1B9A05F65}" type="pres">
      <dgm:prSet presAssocID="{C1BD2D2A-6F35-4518-97C8-56FB96F7638E}" presName="accent_4" presStyleCnt="0"/>
      <dgm:spPr/>
    </dgm:pt>
    <dgm:pt modelId="{4E43EE65-0543-41F9-8DB2-E2E9705DB1A9}" type="pres">
      <dgm:prSet presAssocID="{C1BD2D2A-6F35-4518-97C8-56FB96F7638E}" presName="accentRepeatNode" presStyleLbl="solidFgAcc1" presStyleIdx="3" presStyleCnt="5"/>
      <dgm:spPr/>
    </dgm:pt>
    <dgm:pt modelId="{7E49BF5B-1D2B-43E3-80C8-19082E516C3C}" type="pres">
      <dgm:prSet presAssocID="{579C8279-6F32-48B2-8A7D-006DEDB4C499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AEB76B9-AB8A-44A5-A74D-568F1C56B6CE}" type="pres">
      <dgm:prSet presAssocID="{579C8279-6F32-48B2-8A7D-006DEDB4C499}" presName="accent_5" presStyleCnt="0"/>
      <dgm:spPr/>
    </dgm:pt>
    <dgm:pt modelId="{2395BD04-3CCC-4037-898F-00DBF60EACE8}" type="pres">
      <dgm:prSet presAssocID="{579C8279-6F32-48B2-8A7D-006DEDB4C499}" presName="accentRepeatNode" presStyleLbl="solidFgAcc1" presStyleIdx="4" presStyleCnt="5"/>
      <dgm:spPr/>
    </dgm:pt>
  </dgm:ptLst>
  <dgm:cxnLst>
    <dgm:cxn modelId="{79A5EAAF-6257-4239-83DD-96C7F66FCDA2}" type="presOf" srcId="{15615961-FED0-48F1-814E-15EB0ADF7370}" destId="{12834ED3-D0F9-47A3-99CE-2489CF7E5AA5}" srcOrd="0" destOrd="0" presId="urn:microsoft.com/office/officeart/2008/layout/VerticalCurvedList"/>
    <dgm:cxn modelId="{188A465A-B5DB-4935-9878-FDD9C1110307}" srcId="{15615961-FED0-48F1-814E-15EB0ADF7370}" destId="{C1BD2D2A-6F35-4518-97C8-56FB96F7638E}" srcOrd="3" destOrd="0" parTransId="{A2A400FE-7934-47F5-BF24-4B0D67B4BC77}" sibTransId="{87C16B28-F503-4B73-8070-4B4FE6A84F16}"/>
    <dgm:cxn modelId="{CFDBC7CA-3780-4531-9177-6BDC58823AED}" srcId="{15615961-FED0-48F1-814E-15EB0ADF7370}" destId="{579C8279-6F32-48B2-8A7D-006DEDB4C499}" srcOrd="4" destOrd="0" parTransId="{9E5E0823-BCF1-4D66-B6C5-B7DA3D0B2AAE}" sibTransId="{EDF4DF37-0207-4E90-94BC-5374842E4D60}"/>
    <dgm:cxn modelId="{0790008E-A9E4-499E-B93D-D89232BEAAA7}" type="presOf" srcId="{579C8279-6F32-48B2-8A7D-006DEDB4C499}" destId="{7E49BF5B-1D2B-43E3-80C8-19082E516C3C}" srcOrd="0" destOrd="0" presId="urn:microsoft.com/office/officeart/2008/layout/VerticalCurvedList"/>
    <dgm:cxn modelId="{4F85F80C-5B3F-415E-81E5-0784EA79126D}" srcId="{15615961-FED0-48F1-814E-15EB0ADF7370}" destId="{E80B64EE-93CC-47F9-A342-BBB1FAB22179}" srcOrd="2" destOrd="0" parTransId="{5EAE60F1-4BB8-40CF-AFA8-871D7D044FA8}" sibTransId="{6EDF6A9D-C4D4-411D-AF3D-4D56D0F5DE7F}"/>
    <dgm:cxn modelId="{5E6409AE-DD81-4C61-9AE3-193571DE996A}" type="presOf" srcId="{2AFEDD11-C6FE-4EBD-9390-C2FD93A979A7}" destId="{84B2A704-D0FF-4738-9FD9-D0FDAD65E0DF}" srcOrd="0" destOrd="0" presId="urn:microsoft.com/office/officeart/2008/layout/VerticalCurvedList"/>
    <dgm:cxn modelId="{9FD3EF46-3F56-48CE-A1A0-4B6EC6B25DF2}" type="presOf" srcId="{C1BD2D2A-6F35-4518-97C8-56FB96F7638E}" destId="{B2CE5976-4927-4DD7-9F64-17EE994A2946}" srcOrd="0" destOrd="0" presId="urn:microsoft.com/office/officeart/2008/layout/VerticalCurvedList"/>
    <dgm:cxn modelId="{5D274C7E-BF53-4AED-8682-A22A50C530E4}" srcId="{15615961-FED0-48F1-814E-15EB0ADF7370}" destId="{BF90EF70-2F06-48AB-A9DF-860ACFB63BC7}" srcOrd="0" destOrd="0" parTransId="{2B7D47B7-DA72-4536-8FFF-F86DDEEE1671}" sibTransId="{7B6422A7-BB18-406E-A63C-683FA4EE7BBE}"/>
    <dgm:cxn modelId="{1D29706C-F545-436D-BC71-C247C39B8C75}" type="presOf" srcId="{7B6422A7-BB18-406E-A63C-683FA4EE7BBE}" destId="{CD1E190A-FD07-423D-8C99-3E5912D83290}" srcOrd="0" destOrd="0" presId="urn:microsoft.com/office/officeart/2008/layout/VerticalCurvedList"/>
    <dgm:cxn modelId="{648EC05C-CE6E-42C9-A351-7B244398F759}" srcId="{15615961-FED0-48F1-814E-15EB0ADF7370}" destId="{2AFEDD11-C6FE-4EBD-9390-C2FD93A979A7}" srcOrd="1" destOrd="0" parTransId="{A6193EE2-54D6-4ACF-9008-5BF89C3F6559}" sibTransId="{0B41DD18-A84A-4AA3-B87E-49A1FC046944}"/>
    <dgm:cxn modelId="{7D6E26CB-0D9E-4BF5-AB8B-C520CF23B5BE}" type="presOf" srcId="{BF90EF70-2F06-48AB-A9DF-860ACFB63BC7}" destId="{3A054F25-9250-4385-8356-5CEDAD4B7CB5}" srcOrd="0" destOrd="0" presId="urn:microsoft.com/office/officeart/2008/layout/VerticalCurvedList"/>
    <dgm:cxn modelId="{2B9CF147-5DEB-4118-B59F-C0D0C3E1CF3A}" type="presOf" srcId="{E80B64EE-93CC-47F9-A342-BBB1FAB22179}" destId="{09E7EB58-8AC7-46B6-82B4-7BF893DAEE1F}" srcOrd="0" destOrd="0" presId="urn:microsoft.com/office/officeart/2008/layout/VerticalCurvedList"/>
    <dgm:cxn modelId="{8A9AF79D-5B00-49CC-B723-96370371531E}" type="presParOf" srcId="{12834ED3-D0F9-47A3-99CE-2489CF7E5AA5}" destId="{59975631-F495-427A-8141-7AAB72471C35}" srcOrd="0" destOrd="0" presId="urn:microsoft.com/office/officeart/2008/layout/VerticalCurvedList"/>
    <dgm:cxn modelId="{B60D7E50-CF6A-4622-8C4C-2366619ACCB4}" type="presParOf" srcId="{59975631-F495-427A-8141-7AAB72471C35}" destId="{51D785C6-27FA-43C1-8271-95B20BCB5882}" srcOrd="0" destOrd="0" presId="urn:microsoft.com/office/officeart/2008/layout/VerticalCurvedList"/>
    <dgm:cxn modelId="{3E50136D-16A6-4FE1-AAED-697C213D62CD}" type="presParOf" srcId="{51D785C6-27FA-43C1-8271-95B20BCB5882}" destId="{8389DBE4-6F8D-4A5B-8C29-B8D45B7D9178}" srcOrd="0" destOrd="0" presId="urn:microsoft.com/office/officeart/2008/layout/VerticalCurvedList"/>
    <dgm:cxn modelId="{3EC4A240-D3C4-40B5-A37D-1571176D6F94}" type="presParOf" srcId="{51D785C6-27FA-43C1-8271-95B20BCB5882}" destId="{CD1E190A-FD07-423D-8C99-3E5912D83290}" srcOrd="1" destOrd="0" presId="urn:microsoft.com/office/officeart/2008/layout/VerticalCurvedList"/>
    <dgm:cxn modelId="{7C8F8D8E-1962-4FEC-9098-65058D7ED2E8}" type="presParOf" srcId="{51D785C6-27FA-43C1-8271-95B20BCB5882}" destId="{D92092FE-B784-491B-B8CA-F868AC0DAFC3}" srcOrd="2" destOrd="0" presId="urn:microsoft.com/office/officeart/2008/layout/VerticalCurvedList"/>
    <dgm:cxn modelId="{3EABDF20-D42F-4A34-9BAF-D86BEF3E5184}" type="presParOf" srcId="{51D785C6-27FA-43C1-8271-95B20BCB5882}" destId="{07874641-270A-4A5D-8583-1921B833E7F6}" srcOrd="3" destOrd="0" presId="urn:microsoft.com/office/officeart/2008/layout/VerticalCurvedList"/>
    <dgm:cxn modelId="{6AA631DC-6F4B-47C6-BCB7-7A5944943A2B}" type="presParOf" srcId="{59975631-F495-427A-8141-7AAB72471C35}" destId="{3A054F25-9250-4385-8356-5CEDAD4B7CB5}" srcOrd="1" destOrd="0" presId="urn:microsoft.com/office/officeart/2008/layout/VerticalCurvedList"/>
    <dgm:cxn modelId="{15A4E3E8-311A-4CF0-9C13-EBAC0BB51FE5}" type="presParOf" srcId="{59975631-F495-427A-8141-7AAB72471C35}" destId="{4565FB0F-1AE5-4AF3-80BE-BC66A512A9BB}" srcOrd="2" destOrd="0" presId="urn:microsoft.com/office/officeart/2008/layout/VerticalCurvedList"/>
    <dgm:cxn modelId="{EF0E02ED-1A50-46BA-8115-F86CF1B64F4A}" type="presParOf" srcId="{4565FB0F-1AE5-4AF3-80BE-BC66A512A9BB}" destId="{16608AC7-0495-4B64-B156-1CCA4EE1C42A}" srcOrd="0" destOrd="0" presId="urn:microsoft.com/office/officeart/2008/layout/VerticalCurvedList"/>
    <dgm:cxn modelId="{AE40006D-0585-4FFE-B2AC-D3414CE27557}" type="presParOf" srcId="{59975631-F495-427A-8141-7AAB72471C35}" destId="{84B2A704-D0FF-4738-9FD9-D0FDAD65E0DF}" srcOrd="3" destOrd="0" presId="urn:microsoft.com/office/officeart/2008/layout/VerticalCurvedList"/>
    <dgm:cxn modelId="{6053A7FC-B2B1-4B18-B2C1-BE86E273A066}" type="presParOf" srcId="{59975631-F495-427A-8141-7AAB72471C35}" destId="{3E60057E-0D34-4559-8C67-74ABADB87979}" srcOrd="4" destOrd="0" presId="urn:microsoft.com/office/officeart/2008/layout/VerticalCurvedList"/>
    <dgm:cxn modelId="{D59B869C-20B4-4ABF-BFA8-2E56F600A4C1}" type="presParOf" srcId="{3E60057E-0D34-4559-8C67-74ABADB87979}" destId="{D7517792-3ACE-49AF-A09C-C30BB204E984}" srcOrd="0" destOrd="0" presId="urn:microsoft.com/office/officeart/2008/layout/VerticalCurvedList"/>
    <dgm:cxn modelId="{24C02BEA-FD2B-4F5F-85BD-FC522F15C376}" type="presParOf" srcId="{59975631-F495-427A-8141-7AAB72471C35}" destId="{09E7EB58-8AC7-46B6-82B4-7BF893DAEE1F}" srcOrd="5" destOrd="0" presId="urn:microsoft.com/office/officeart/2008/layout/VerticalCurvedList"/>
    <dgm:cxn modelId="{73788539-C588-4DEB-91EE-7AE8A574D644}" type="presParOf" srcId="{59975631-F495-427A-8141-7AAB72471C35}" destId="{B0978172-4A3D-4BF7-A788-BA4A1DAAF942}" srcOrd="6" destOrd="0" presId="urn:microsoft.com/office/officeart/2008/layout/VerticalCurvedList"/>
    <dgm:cxn modelId="{FFA5856C-EA0F-4878-8835-A3AF6112D4E0}" type="presParOf" srcId="{B0978172-4A3D-4BF7-A788-BA4A1DAAF942}" destId="{6F32C071-76F7-43F9-B94E-46258C221F0C}" srcOrd="0" destOrd="0" presId="urn:microsoft.com/office/officeart/2008/layout/VerticalCurvedList"/>
    <dgm:cxn modelId="{D8E9D4C9-27AA-4986-84B2-2BED9E8E4B13}" type="presParOf" srcId="{59975631-F495-427A-8141-7AAB72471C35}" destId="{B2CE5976-4927-4DD7-9F64-17EE994A2946}" srcOrd="7" destOrd="0" presId="urn:microsoft.com/office/officeart/2008/layout/VerticalCurvedList"/>
    <dgm:cxn modelId="{F3BFF0D1-404C-4F1B-ACB5-13D54A58DCA0}" type="presParOf" srcId="{59975631-F495-427A-8141-7AAB72471C35}" destId="{2EBFA318-F857-4A41-B9B7-0FE1B9A05F65}" srcOrd="8" destOrd="0" presId="urn:microsoft.com/office/officeart/2008/layout/VerticalCurvedList"/>
    <dgm:cxn modelId="{CFB6D813-1574-4B5E-B850-F503EED96292}" type="presParOf" srcId="{2EBFA318-F857-4A41-B9B7-0FE1B9A05F65}" destId="{4E43EE65-0543-41F9-8DB2-E2E9705DB1A9}" srcOrd="0" destOrd="0" presId="urn:microsoft.com/office/officeart/2008/layout/VerticalCurvedList"/>
    <dgm:cxn modelId="{5AD7E0E2-7B5A-4BEA-94FF-B4D7C5931791}" type="presParOf" srcId="{59975631-F495-427A-8141-7AAB72471C35}" destId="{7E49BF5B-1D2B-43E3-80C8-19082E516C3C}" srcOrd="9" destOrd="0" presId="urn:microsoft.com/office/officeart/2008/layout/VerticalCurvedList"/>
    <dgm:cxn modelId="{EC4A6B98-6CDC-4355-8429-652FC35F40FE}" type="presParOf" srcId="{59975631-F495-427A-8141-7AAB72471C35}" destId="{FAEB76B9-AB8A-44A5-A74D-568F1C56B6CE}" srcOrd="10" destOrd="0" presId="urn:microsoft.com/office/officeart/2008/layout/VerticalCurvedList"/>
    <dgm:cxn modelId="{BC74EDA3-3009-46EA-A254-E381349E0956}" type="presParOf" srcId="{FAEB76B9-AB8A-44A5-A74D-568F1C56B6CE}" destId="{2395BD04-3CCC-4037-898F-00DBF60EACE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9939FBD-18CC-4E22-A416-E5290214CC2A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A8EB835B-5833-427F-AEB3-1CF6928D9653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CO" sz="12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PRESENCIAL</a:t>
          </a:r>
        </a:p>
        <a:p>
          <a:r>
            <a:rPr lang="es-CO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Lunes a Viernes </a:t>
          </a:r>
        </a:p>
        <a:p>
          <a:r>
            <a:rPr lang="es-CO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7:00 A.M. a 3:00 P.M.</a:t>
          </a:r>
        </a:p>
      </dgm:t>
    </dgm:pt>
    <dgm:pt modelId="{420D0102-B46B-438A-B13D-329494D8F209}" type="parTrans" cxnId="{041100A8-EFAC-4711-B664-1E144F97D54D}">
      <dgm:prSet/>
      <dgm:spPr/>
      <dgm:t>
        <a:bodyPr/>
        <a:lstStyle/>
        <a:p>
          <a:endParaRPr lang="es-CO"/>
        </a:p>
      </dgm:t>
    </dgm:pt>
    <dgm:pt modelId="{40E43CE1-BAF5-4F68-996A-08F5360C9F54}" type="sibTrans" cxnId="{041100A8-EFAC-4711-B664-1E144F97D54D}">
      <dgm:prSet/>
      <dgm:spPr/>
      <dgm:t>
        <a:bodyPr/>
        <a:lstStyle/>
        <a:p>
          <a:endParaRPr lang="es-CO"/>
        </a:p>
      </dgm:t>
    </dgm:pt>
    <dgm:pt modelId="{E6B03D88-69E8-47EF-B64E-7F9BE309BAFD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s-CO" sz="1250" b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s-CO" sz="1250" b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s-CO" sz="125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TELEFÓNICA</a:t>
          </a:r>
          <a:endParaRPr lang="es-CO" sz="125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s-CO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8234508 </a:t>
          </a:r>
        </a:p>
        <a:p>
          <a:r>
            <a:rPr lang="es-CO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Extensión 202 </a:t>
          </a:r>
        </a:p>
        <a:p>
          <a:r>
            <a:rPr lang="es-CO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312 8323881</a:t>
          </a:r>
        </a:p>
        <a:p>
          <a:r>
            <a:rPr lang="es-CO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018000415195</a:t>
          </a:r>
        </a:p>
      </dgm:t>
    </dgm:pt>
    <dgm:pt modelId="{8D452BAA-A5D1-4F14-AC28-334BC4A07499}" type="parTrans" cxnId="{6D6D3C06-52DF-4D5E-A0BF-981F34EFAEBC}">
      <dgm:prSet/>
      <dgm:spPr/>
      <dgm:t>
        <a:bodyPr/>
        <a:lstStyle/>
        <a:p>
          <a:endParaRPr lang="es-CO"/>
        </a:p>
      </dgm:t>
    </dgm:pt>
    <dgm:pt modelId="{D092F5FD-A277-4E16-B19A-BB0267CE97D1}" type="sibTrans" cxnId="{6D6D3C06-52DF-4D5E-A0BF-981F34EFAEBC}">
      <dgm:prSet/>
      <dgm:spPr/>
      <dgm:t>
        <a:bodyPr/>
        <a:lstStyle/>
        <a:p>
          <a:endParaRPr lang="es-CO"/>
        </a:p>
      </dgm:t>
    </dgm:pt>
    <dgm:pt modelId="{127C0783-656F-4B0F-8EA1-CC45E85709FC}">
      <dgm:prSet phldrT="[Texto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s-CO" sz="125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s-CO" sz="125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s-CO" sz="125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s-CO" sz="12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ESCRITA </a:t>
          </a:r>
        </a:p>
        <a:p>
          <a:r>
            <a:rPr lang="es-CO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 cuenta con traductor en lengua nasa</a:t>
          </a:r>
        </a:p>
        <a:p>
          <a:endParaRPr lang="es-CO" sz="125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s-CO" sz="125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ABC863-0DD5-4BDE-839C-9C5F8CAFD96A}" type="parTrans" cxnId="{3412854B-0647-457D-81A8-622890766F74}">
      <dgm:prSet/>
      <dgm:spPr/>
      <dgm:t>
        <a:bodyPr/>
        <a:lstStyle/>
        <a:p>
          <a:endParaRPr lang="es-CO"/>
        </a:p>
      </dgm:t>
    </dgm:pt>
    <dgm:pt modelId="{81E24254-75B7-4B34-B38C-7E6A26C52ADD}" type="sibTrans" cxnId="{3412854B-0647-457D-81A8-622890766F74}">
      <dgm:prSet/>
      <dgm:spPr/>
      <dgm:t>
        <a:bodyPr/>
        <a:lstStyle/>
        <a:p>
          <a:endParaRPr lang="es-CO"/>
        </a:p>
      </dgm:t>
    </dgm:pt>
    <dgm:pt modelId="{35704C30-AC63-4B34-9884-246E4C127314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s-CO" sz="125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s-CO" sz="12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BUZONES </a:t>
          </a:r>
        </a:p>
        <a:p>
          <a:r>
            <a:rPr lang="es-CO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19 buzones disponibles</a:t>
          </a:r>
        </a:p>
        <a:p>
          <a:endParaRPr lang="es-CO" sz="125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790BDC-1F1D-4500-B92A-65C63E9AB4C1}" type="parTrans" cxnId="{407F922C-2331-4897-98A6-E8E2CED0723B}">
      <dgm:prSet/>
      <dgm:spPr/>
      <dgm:t>
        <a:bodyPr/>
        <a:lstStyle/>
        <a:p>
          <a:endParaRPr lang="es-CO"/>
        </a:p>
      </dgm:t>
    </dgm:pt>
    <dgm:pt modelId="{63F9DB73-DBA5-4FB8-B061-EEE735246B98}" type="sibTrans" cxnId="{407F922C-2331-4897-98A6-E8E2CED0723B}">
      <dgm:prSet/>
      <dgm:spPr/>
      <dgm:t>
        <a:bodyPr/>
        <a:lstStyle/>
        <a:p>
          <a:endParaRPr lang="es-CO"/>
        </a:p>
      </dgm:t>
    </dgm:pt>
    <dgm:pt modelId="{3ABEDEDC-1991-4D81-B26E-4CEC9A6FBC12}">
      <dgm:prSet phldrT="[Texto]" custT="1"/>
      <dgm:spPr>
        <a:solidFill>
          <a:schemeClr val="accent6"/>
        </a:solidFill>
      </dgm:spPr>
      <dgm:t>
        <a:bodyPr/>
        <a:lstStyle/>
        <a:p>
          <a:r>
            <a:rPr lang="es-CO" sz="12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CHAT </a:t>
          </a:r>
        </a:p>
        <a:p>
          <a:r>
            <a:rPr lang="es-CO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“Habla con Joselin”</a:t>
          </a:r>
        </a:p>
        <a:p>
          <a:endParaRPr lang="es-CO" sz="125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153DBE-2280-43B1-B9B4-060D85F585F7}" type="parTrans" cxnId="{5B30390C-FCAB-4020-BE8F-D180528E53C6}">
      <dgm:prSet/>
      <dgm:spPr/>
      <dgm:t>
        <a:bodyPr/>
        <a:lstStyle/>
        <a:p>
          <a:endParaRPr lang="es-CO"/>
        </a:p>
      </dgm:t>
    </dgm:pt>
    <dgm:pt modelId="{A8E98BF7-9363-4030-A60F-B8449283683A}" type="sibTrans" cxnId="{5B30390C-FCAB-4020-BE8F-D180528E53C6}">
      <dgm:prSet/>
      <dgm:spPr/>
      <dgm:t>
        <a:bodyPr/>
        <a:lstStyle/>
        <a:p>
          <a:endParaRPr lang="es-CO"/>
        </a:p>
      </dgm:t>
    </dgm:pt>
    <dgm:pt modelId="{88989861-DA5C-4C42-BA0F-6933EB43649D}">
      <dgm:prSet phldrT="[Texto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s-CO" sz="12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VIRTUAL</a:t>
          </a:r>
          <a:r>
            <a:rPr lang="es-CO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es-ES" sz="9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  <a:hlinkClick xmlns:r="http://schemas.openxmlformats.org/officeDocument/2006/relationships" r:id="rId1"/>
            </a:rPr>
            <a:t>siau@hospitalsanjose.gov.co</a:t>
          </a:r>
          <a:r>
            <a:rPr lang="es-ES" sz="9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</a:t>
          </a:r>
        </a:p>
        <a:p>
          <a:r>
            <a:rPr lang="es-ES" sz="9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  <a:hlinkClick xmlns:r="http://schemas.openxmlformats.org/officeDocument/2006/relationships" r:id="rId2"/>
            </a:rPr>
            <a:t>www.hospitalsanjose.gov.co</a:t>
          </a:r>
          <a:r>
            <a:rPr lang="es-ES" sz="9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.</a:t>
          </a:r>
          <a:endParaRPr lang="es-CO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F151F7-0713-4075-A5E9-72092777E167}" type="parTrans" cxnId="{B4F4C12C-427F-4E7C-BE56-487ED1570855}">
      <dgm:prSet/>
      <dgm:spPr/>
      <dgm:t>
        <a:bodyPr/>
        <a:lstStyle/>
        <a:p>
          <a:endParaRPr lang="es-CO"/>
        </a:p>
      </dgm:t>
    </dgm:pt>
    <dgm:pt modelId="{13A03CCC-825C-4D48-97AD-6606238F58D4}" type="sibTrans" cxnId="{B4F4C12C-427F-4E7C-BE56-487ED1570855}">
      <dgm:prSet/>
      <dgm:spPr/>
      <dgm:t>
        <a:bodyPr/>
        <a:lstStyle/>
        <a:p>
          <a:endParaRPr lang="es-CO"/>
        </a:p>
      </dgm:t>
    </dgm:pt>
    <dgm:pt modelId="{43102571-A116-4F17-899C-335DC32221D2}" type="pres">
      <dgm:prSet presAssocID="{09939FBD-18CC-4E22-A416-E5290214CC2A}" presName="Name0" presStyleCnt="0">
        <dgm:presLayoutVars>
          <dgm:dir/>
          <dgm:resizeHandles val="exact"/>
        </dgm:presLayoutVars>
      </dgm:prSet>
      <dgm:spPr/>
    </dgm:pt>
    <dgm:pt modelId="{A4204F14-581F-4708-AE8F-CF85F383DA84}" type="pres">
      <dgm:prSet presAssocID="{09939FBD-18CC-4E22-A416-E5290214CC2A}" presName="fgShape" presStyleLbl="fgShp" presStyleIdx="0" presStyleCnt="1" custAng="10800000"/>
      <dgm:spPr>
        <a:noFill/>
        <a:ln>
          <a:noFill/>
        </a:ln>
      </dgm:spPr>
    </dgm:pt>
    <dgm:pt modelId="{FE6A585D-0945-474A-94D6-0CE9EE9567B2}" type="pres">
      <dgm:prSet presAssocID="{09939FBD-18CC-4E22-A416-E5290214CC2A}" presName="linComp" presStyleCnt="0"/>
      <dgm:spPr/>
    </dgm:pt>
    <dgm:pt modelId="{1E89CAB7-A247-4365-BB05-1066B3B49FEB}" type="pres">
      <dgm:prSet presAssocID="{A8EB835B-5833-427F-AEB3-1CF6928D9653}" presName="compNode" presStyleCnt="0"/>
      <dgm:spPr/>
    </dgm:pt>
    <dgm:pt modelId="{26316444-D066-4898-8A3B-995E0A66B436}" type="pres">
      <dgm:prSet presAssocID="{A8EB835B-5833-427F-AEB3-1CF6928D9653}" presName="bkgdShape" presStyleLbl="node1" presStyleIdx="0" presStyleCnt="6"/>
      <dgm:spPr/>
      <dgm:t>
        <a:bodyPr/>
        <a:lstStyle/>
        <a:p>
          <a:endParaRPr lang="es-CO"/>
        </a:p>
      </dgm:t>
    </dgm:pt>
    <dgm:pt modelId="{81B49F4B-12C4-433D-B8C7-2CEE7733A198}" type="pres">
      <dgm:prSet presAssocID="{A8EB835B-5833-427F-AEB3-1CF6928D9653}" presName="node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D6B6E6A-AE23-43EF-A34C-76EFC9B4DD82}" type="pres">
      <dgm:prSet presAssocID="{A8EB835B-5833-427F-AEB3-1CF6928D9653}" presName="invisiNode" presStyleLbl="node1" presStyleIdx="0" presStyleCnt="6"/>
      <dgm:spPr/>
    </dgm:pt>
    <dgm:pt modelId="{8783BE93-557C-4BCB-9C73-9D578F7A10BE}" type="pres">
      <dgm:prSet presAssocID="{A8EB835B-5833-427F-AEB3-1CF6928D9653}" presName="imagNode" presStyleLbl="fgImgPlace1" presStyleIdx="0" presStyleCnt="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098EDF8-5B34-47E6-97E5-E6CE849E63E5}" type="pres">
      <dgm:prSet presAssocID="{40E43CE1-BAF5-4F68-996A-08F5360C9F54}" presName="sibTrans" presStyleLbl="sibTrans2D1" presStyleIdx="0" presStyleCnt="0"/>
      <dgm:spPr/>
      <dgm:t>
        <a:bodyPr/>
        <a:lstStyle/>
        <a:p>
          <a:endParaRPr lang="es-CO"/>
        </a:p>
      </dgm:t>
    </dgm:pt>
    <dgm:pt modelId="{0C0142E6-E294-4EDB-963B-08DF4F101586}" type="pres">
      <dgm:prSet presAssocID="{E6B03D88-69E8-47EF-B64E-7F9BE309BAFD}" presName="compNode" presStyleCnt="0"/>
      <dgm:spPr/>
    </dgm:pt>
    <dgm:pt modelId="{082EAA89-7014-4736-83D8-37C66F117077}" type="pres">
      <dgm:prSet presAssocID="{E6B03D88-69E8-47EF-B64E-7F9BE309BAFD}" presName="bkgdShape" presStyleLbl="node1" presStyleIdx="1" presStyleCnt="6"/>
      <dgm:spPr/>
      <dgm:t>
        <a:bodyPr/>
        <a:lstStyle/>
        <a:p>
          <a:endParaRPr lang="es-CO"/>
        </a:p>
      </dgm:t>
    </dgm:pt>
    <dgm:pt modelId="{072FC349-3F28-4147-B46E-F4A678234F9C}" type="pres">
      <dgm:prSet presAssocID="{E6B03D88-69E8-47EF-B64E-7F9BE309BAFD}" presName="node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9926C3F-DCE9-459B-B8C6-4A79B372D9C6}" type="pres">
      <dgm:prSet presAssocID="{E6B03D88-69E8-47EF-B64E-7F9BE309BAFD}" presName="invisiNode" presStyleLbl="node1" presStyleIdx="1" presStyleCnt="6"/>
      <dgm:spPr/>
    </dgm:pt>
    <dgm:pt modelId="{8A3C1036-59DE-4C79-B853-C84835940FA4}" type="pres">
      <dgm:prSet presAssocID="{E6B03D88-69E8-47EF-B64E-7F9BE309BAFD}" presName="imagNode" presStyleLbl="fgImgPlace1" presStyleIdx="1" presStyleCnt="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B71FD6FF-593D-4703-9CF1-A344674260FB}" type="pres">
      <dgm:prSet presAssocID="{D092F5FD-A277-4E16-B19A-BB0267CE97D1}" presName="sibTrans" presStyleLbl="sibTrans2D1" presStyleIdx="0" presStyleCnt="0"/>
      <dgm:spPr/>
      <dgm:t>
        <a:bodyPr/>
        <a:lstStyle/>
        <a:p>
          <a:endParaRPr lang="es-CO"/>
        </a:p>
      </dgm:t>
    </dgm:pt>
    <dgm:pt modelId="{021A1301-6648-42D1-9F73-8224507A55D5}" type="pres">
      <dgm:prSet presAssocID="{127C0783-656F-4B0F-8EA1-CC45E85709FC}" presName="compNode" presStyleCnt="0"/>
      <dgm:spPr/>
    </dgm:pt>
    <dgm:pt modelId="{DF15DB70-B30B-4ED4-9FB0-A5328CD7EC37}" type="pres">
      <dgm:prSet presAssocID="{127C0783-656F-4B0F-8EA1-CC45E85709FC}" presName="bkgdShape" presStyleLbl="node1" presStyleIdx="2" presStyleCnt="6"/>
      <dgm:spPr/>
      <dgm:t>
        <a:bodyPr/>
        <a:lstStyle/>
        <a:p>
          <a:endParaRPr lang="es-CO"/>
        </a:p>
      </dgm:t>
    </dgm:pt>
    <dgm:pt modelId="{400954DA-F221-4F7B-9E69-A685253C922F}" type="pres">
      <dgm:prSet presAssocID="{127C0783-656F-4B0F-8EA1-CC45E85709FC}" presName="node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8D4AA91-9977-4443-9749-2366DEAACE2F}" type="pres">
      <dgm:prSet presAssocID="{127C0783-656F-4B0F-8EA1-CC45E85709FC}" presName="invisiNode" presStyleLbl="node1" presStyleIdx="2" presStyleCnt="6"/>
      <dgm:spPr/>
    </dgm:pt>
    <dgm:pt modelId="{FF58E6BC-C0A4-4E73-90FB-81CCA0D3D2B1}" type="pres">
      <dgm:prSet presAssocID="{127C0783-656F-4B0F-8EA1-CC45E85709FC}" presName="imagNode" presStyleLbl="fgImgPlace1" presStyleIdx="2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17B2213E-6227-498B-AF88-C66A0BA066C8}" type="pres">
      <dgm:prSet presAssocID="{81E24254-75B7-4B34-B38C-7E6A26C52ADD}" presName="sibTrans" presStyleLbl="sibTrans2D1" presStyleIdx="0" presStyleCnt="0"/>
      <dgm:spPr/>
      <dgm:t>
        <a:bodyPr/>
        <a:lstStyle/>
        <a:p>
          <a:endParaRPr lang="es-CO"/>
        </a:p>
      </dgm:t>
    </dgm:pt>
    <dgm:pt modelId="{E29D7AA0-5BBF-42ED-B945-A14028DB0386}" type="pres">
      <dgm:prSet presAssocID="{35704C30-AC63-4B34-9884-246E4C127314}" presName="compNode" presStyleCnt="0"/>
      <dgm:spPr/>
    </dgm:pt>
    <dgm:pt modelId="{6BCB004F-45F3-4C49-84EB-7CA41EBA62BF}" type="pres">
      <dgm:prSet presAssocID="{35704C30-AC63-4B34-9884-246E4C127314}" presName="bkgdShape" presStyleLbl="node1" presStyleIdx="3" presStyleCnt="6"/>
      <dgm:spPr/>
      <dgm:t>
        <a:bodyPr/>
        <a:lstStyle/>
        <a:p>
          <a:endParaRPr lang="es-CO"/>
        </a:p>
      </dgm:t>
    </dgm:pt>
    <dgm:pt modelId="{336D98AB-4CE2-431C-B807-4BB930808545}" type="pres">
      <dgm:prSet presAssocID="{35704C30-AC63-4B34-9884-246E4C127314}" presName="node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BA4E725-0812-4519-A55C-35103A712CA9}" type="pres">
      <dgm:prSet presAssocID="{35704C30-AC63-4B34-9884-246E4C127314}" presName="invisiNode" presStyleLbl="node1" presStyleIdx="3" presStyleCnt="6"/>
      <dgm:spPr/>
    </dgm:pt>
    <dgm:pt modelId="{D9714923-F636-497A-B310-72639CAF7205}" type="pres">
      <dgm:prSet presAssocID="{35704C30-AC63-4B34-9884-246E4C127314}" presName="imagNode" presStyleLbl="fgImgPlace1" presStyleIdx="3" presStyleCnt="6" custLinFactNeighborX="-3620" custLinFactNeighborY="2731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7805142C-8DE0-4050-A584-6F897A2E772E}" type="pres">
      <dgm:prSet presAssocID="{63F9DB73-DBA5-4FB8-B061-EEE735246B98}" presName="sibTrans" presStyleLbl="sibTrans2D1" presStyleIdx="0" presStyleCnt="0"/>
      <dgm:spPr/>
      <dgm:t>
        <a:bodyPr/>
        <a:lstStyle/>
        <a:p>
          <a:endParaRPr lang="es-CO"/>
        </a:p>
      </dgm:t>
    </dgm:pt>
    <dgm:pt modelId="{9305C392-3444-48D3-BA41-345767E63A1F}" type="pres">
      <dgm:prSet presAssocID="{3ABEDEDC-1991-4D81-B26E-4CEC9A6FBC12}" presName="compNode" presStyleCnt="0"/>
      <dgm:spPr/>
    </dgm:pt>
    <dgm:pt modelId="{F95CE289-3FC9-4B95-8AD5-A23C203B1CD9}" type="pres">
      <dgm:prSet presAssocID="{3ABEDEDC-1991-4D81-B26E-4CEC9A6FBC12}" presName="bkgdShape" presStyleLbl="node1" presStyleIdx="4" presStyleCnt="6"/>
      <dgm:spPr/>
      <dgm:t>
        <a:bodyPr/>
        <a:lstStyle/>
        <a:p>
          <a:endParaRPr lang="es-CO"/>
        </a:p>
      </dgm:t>
    </dgm:pt>
    <dgm:pt modelId="{BF9FD38F-BE22-435A-BA29-8A42366FB904}" type="pres">
      <dgm:prSet presAssocID="{3ABEDEDC-1991-4D81-B26E-4CEC9A6FBC12}" presName="node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FFBAC44-C31B-48E9-9045-C2F703C3B4B5}" type="pres">
      <dgm:prSet presAssocID="{3ABEDEDC-1991-4D81-B26E-4CEC9A6FBC12}" presName="invisiNode" presStyleLbl="node1" presStyleIdx="4" presStyleCnt="6"/>
      <dgm:spPr/>
    </dgm:pt>
    <dgm:pt modelId="{8D8E0BF5-76CB-4967-BD1C-35CAA16D5735}" type="pres">
      <dgm:prSet presAssocID="{3ABEDEDC-1991-4D81-B26E-4CEC9A6FBC12}" presName="imagNode" presStyleLbl="fgImgPlace1" presStyleIdx="4" presStyleCnt="6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  <dgm:pt modelId="{F0801E2B-F3C3-42EB-8FE9-42CC33B90C86}" type="pres">
      <dgm:prSet presAssocID="{A8E98BF7-9363-4030-A60F-B8449283683A}" presName="sibTrans" presStyleLbl="sibTrans2D1" presStyleIdx="0" presStyleCnt="0"/>
      <dgm:spPr/>
      <dgm:t>
        <a:bodyPr/>
        <a:lstStyle/>
        <a:p>
          <a:endParaRPr lang="es-CO"/>
        </a:p>
      </dgm:t>
    </dgm:pt>
    <dgm:pt modelId="{B802288F-478C-4952-BD7F-FE3E6957F2BB}" type="pres">
      <dgm:prSet presAssocID="{88989861-DA5C-4C42-BA0F-6933EB43649D}" presName="compNode" presStyleCnt="0"/>
      <dgm:spPr/>
    </dgm:pt>
    <dgm:pt modelId="{3A06533E-42A1-4244-982F-CB6FDCFEC8E7}" type="pres">
      <dgm:prSet presAssocID="{88989861-DA5C-4C42-BA0F-6933EB43649D}" presName="bkgdShape" presStyleLbl="node1" presStyleIdx="5" presStyleCnt="6"/>
      <dgm:spPr/>
      <dgm:t>
        <a:bodyPr/>
        <a:lstStyle/>
        <a:p>
          <a:endParaRPr lang="es-CO"/>
        </a:p>
      </dgm:t>
    </dgm:pt>
    <dgm:pt modelId="{D97DAF93-F10A-4A20-ACAC-1DC5897E632A}" type="pres">
      <dgm:prSet presAssocID="{88989861-DA5C-4C42-BA0F-6933EB43649D}" presName="node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287EC65-3E38-44B3-AB84-BBEB217338B1}" type="pres">
      <dgm:prSet presAssocID="{88989861-DA5C-4C42-BA0F-6933EB43649D}" presName="invisiNode" presStyleLbl="node1" presStyleIdx="5" presStyleCnt="6"/>
      <dgm:spPr/>
    </dgm:pt>
    <dgm:pt modelId="{22ED535E-E730-4586-830F-E7231196ACED}" type="pres">
      <dgm:prSet presAssocID="{88989861-DA5C-4C42-BA0F-6933EB43649D}" presName="imagNode" presStyleLbl="fgImgPlace1" presStyleIdx="5" presStyleCnt="6"/>
      <dgm:spPr>
        <a:blipFill rotWithShape="1">
          <a:blip xmlns:r="http://schemas.openxmlformats.org/officeDocument/2006/relationships" r:embed="rId8"/>
          <a:stretch>
            <a:fillRect/>
          </a:stretch>
        </a:blipFill>
      </dgm:spPr>
    </dgm:pt>
  </dgm:ptLst>
  <dgm:cxnLst>
    <dgm:cxn modelId="{5B30390C-FCAB-4020-BE8F-D180528E53C6}" srcId="{09939FBD-18CC-4E22-A416-E5290214CC2A}" destId="{3ABEDEDC-1991-4D81-B26E-4CEC9A6FBC12}" srcOrd="4" destOrd="0" parTransId="{E8153DBE-2280-43B1-B9B4-060D85F585F7}" sibTransId="{A8E98BF7-9363-4030-A60F-B8449283683A}"/>
    <dgm:cxn modelId="{6D6D3C06-52DF-4D5E-A0BF-981F34EFAEBC}" srcId="{09939FBD-18CC-4E22-A416-E5290214CC2A}" destId="{E6B03D88-69E8-47EF-B64E-7F9BE309BAFD}" srcOrd="1" destOrd="0" parTransId="{8D452BAA-A5D1-4F14-AC28-334BC4A07499}" sibTransId="{D092F5FD-A277-4E16-B19A-BB0267CE97D1}"/>
    <dgm:cxn modelId="{124670B9-0DCB-4DCA-9A6C-14B9D005C546}" type="presOf" srcId="{E6B03D88-69E8-47EF-B64E-7F9BE309BAFD}" destId="{082EAA89-7014-4736-83D8-37C66F117077}" srcOrd="0" destOrd="0" presId="urn:microsoft.com/office/officeart/2005/8/layout/hList7"/>
    <dgm:cxn modelId="{5BAA2FE3-1F0A-4EDE-90CB-2AE6D464A69B}" type="presOf" srcId="{127C0783-656F-4B0F-8EA1-CC45E85709FC}" destId="{400954DA-F221-4F7B-9E69-A685253C922F}" srcOrd="1" destOrd="0" presId="urn:microsoft.com/office/officeart/2005/8/layout/hList7"/>
    <dgm:cxn modelId="{6E671C94-73BB-47C1-BB24-BDE074F90C08}" type="presOf" srcId="{35704C30-AC63-4B34-9884-246E4C127314}" destId="{336D98AB-4CE2-431C-B807-4BB930808545}" srcOrd="1" destOrd="0" presId="urn:microsoft.com/office/officeart/2005/8/layout/hList7"/>
    <dgm:cxn modelId="{041100A8-EFAC-4711-B664-1E144F97D54D}" srcId="{09939FBD-18CC-4E22-A416-E5290214CC2A}" destId="{A8EB835B-5833-427F-AEB3-1CF6928D9653}" srcOrd="0" destOrd="0" parTransId="{420D0102-B46B-438A-B13D-329494D8F209}" sibTransId="{40E43CE1-BAF5-4F68-996A-08F5360C9F54}"/>
    <dgm:cxn modelId="{03AFD026-46A4-4065-89D8-B99DF6F314EF}" type="presOf" srcId="{81E24254-75B7-4B34-B38C-7E6A26C52ADD}" destId="{17B2213E-6227-498B-AF88-C66A0BA066C8}" srcOrd="0" destOrd="0" presId="urn:microsoft.com/office/officeart/2005/8/layout/hList7"/>
    <dgm:cxn modelId="{BF47662A-F110-463F-B587-C604483BE622}" type="presOf" srcId="{A8EB835B-5833-427F-AEB3-1CF6928D9653}" destId="{81B49F4B-12C4-433D-B8C7-2CEE7733A198}" srcOrd="1" destOrd="0" presId="urn:microsoft.com/office/officeart/2005/8/layout/hList7"/>
    <dgm:cxn modelId="{6A37E4F9-6476-4FF3-9BFF-E1E7108D3972}" type="presOf" srcId="{3ABEDEDC-1991-4D81-B26E-4CEC9A6FBC12}" destId="{F95CE289-3FC9-4B95-8AD5-A23C203B1CD9}" srcOrd="0" destOrd="0" presId="urn:microsoft.com/office/officeart/2005/8/layout/hList7"/>
    <dgm:cxn modelId="{C0AB032D-7482-4708-89BF-51BFD567D908}" type="presOf" srcId="{35704C30-AC63-4B34-9884-246E4C127314}" destId="{6BCB004F-45F3-4C49-84EB-7CA41EBA62BF}" srcOrd="0" destOrd="0" presId="urn:microsoft.com/office/officeart/2005/8/layout/hList7"/>
    <dgm:cxn modelId="{29DCCB39-9D38-419C-AC31-FC9EB3824015}" type="presOf" srcId="{127C0783-656F-4B0F-8EA1-CC45E85709FC}" destId="{DF15DB70-B30B-4ED4-9FB0-A5328CD7EC37}" srcOrd="0" destOrd="0" presId="urn:microsoft.com/office/officeart/2005/8/layout/hList7"/>
    <dgm:cxn modelId="{1A784ED6-FF90-4662-B2FF-AA50A5851BAC}" type="presOf" srcId="{40E43CE1-BAF5-4F68-996A-08F5360C9F54}" destId="{4098EDF8-5B34-47E6-97E5-E6CE849E63E5}" srcOrd="0" destOrd="0" presId="urn:microsoft.com/office/officeart/2005/8/layout/hList7"/>
    <dgm:cxn modelId="{27A07B25-1FDB-48D2-9123-603604E60B09}" type="presOf" srcId="{88989861-DA5C-4C42-BA0F-6933EB43649D}" destId="{3A06533E-42A1-4244-982F-CB6FDCFEC8E7}" srcOrd="0" destOrd="0" presId="urn:microsoft.com/office/officeart/2005/8/layout/hList7"/>
    <dgm:cxn modelId="{DC1658C0-BDF4-47A5-B23F-897174185351}" type="presOf" srcId="{A8E98BF7-9363-4030-A60F-B8449283683A}" destId="{F0801E2B-F3C3-42EB-8FE9-42CC33B90C86}" srcOrd="0" destOrd="0" presId="urn:microsoft.com/office/officeart/2005/8/layout/hList7"/>
    <dgm:cxn modelId="{407F922C-2331-4897-98A6-E8E2CED0723B}" srcId="{09939FBD-18CC-4E22-A416-E5290214CC2A}" destId="{35704C30-AC63-4B34-9884-246E4C127314}" srcOrd="3" destOrd="0" parTransId="{79790BDC-1F1D-4500-B92A-65C63E9AB4C1}" sibTransId="{63F9DB73-DBA5-4FB8-B061-EEE735246B98}"/>
    <dgm:cxn modelId="{197D4202-72F6-4497-9076-D7B31A778D8A}" type="presOf" srcId="{A8EB835B-5833-427F-AEB3-1CF6928D9653}" destId="{26316444-D066-4898-8A3B-995E0A66B436}" srcOrd="0" destOrd="0" presId="urn:microsoft.com/office/officeart/2005/8/layout/hList7"/>
    <dgm:cxn modelId="{56B9064A-935F-437D-AD50-20685118A04F}" type="presOf" srcId="{09939FBD-18CC-4E22-A416-E5290214CC2A}" destId="{43102571-A116-4F17-899C-335DC32221D2}" srcOrd="0" destOrd="0" presId="urn:microsoft.com/office/officeart/2005/8/layout/hList7"/>
    <dgm:cxn modelId="{121F5D1E-D743-4838-918D-92F79B8D6650}" type="presOf" srcId="{63F9DB73-DBA5-4FB8-B061-EEE735246B98}" destId="{7805142C-8DE0-4050-A584-6F897A2E772E}" srcOrd="0" destOrd="0" presId="urn:microsoft.com/office/officeart/2005/8/layout/hList7"/>
    <dgm:cxn modelId="{3412854B-0647-457D-81A8-622890766F74}" srcId="{09939FBD-18CC-4E22-A416-E5290214CC2A}" destId="{127C0783-656F-4B0F-8EA1-CC45E85709FC}" srcOrd="2" destOrd="0" parTransId="{86ABC863-0DD5-4BDE-839C-9C5F8CAFD96A}" sibTransId="{81E24254-75B7-4B34-B38C-7E6A26C52ADD}"/>
    <dgm:cxn modelId="{B4F4C12C-427F-4E7C-BE56-487ED1570855}" srcId="{09939FBD-18CC-4E22-A416-E5290214CC2A}" destId="{88989861-DA5C-4C42-BA0F-6933EB43649D}" srcOrd="5" destOrd="0" parTransId="{BDF151F7-0713-4075-A5E9-72092777E167}" sibTransId="{13A03CCC-825C-4D48-97AD-6606238F58D4}"/>
    <dgm:cxn modelId="{E809B55F-D0A2-4139-A706-94CD32ACEBB8}" type="presOf" srcId="{3ABEDEDC-1991-4D81-B26E-4CEC9A6FBC12}" destId="{BF9FD38F-BE22-435A-BA29-8A42366FB904}" srcOrd="1" destOrd="0" presId="urn:microsoft.com/office/officeart/2005/8/layout/hList7"/>
    <dgm:cxn modelId="{73AB8744-0344-4225-9D27-79045443CF3B}" type="presOf" srcId="{88989861-DA5C-4C42-BA0F-6933EB43649D}" destId="{D97DAF93-F10A-4A20-ACAC-1DC5897E632A}" srcOrd="1" destOrd="0" presId="urn:microsoft.com/office/officeart/2005/8/layout/hList7"/>
    <dgm:cxn modelId="{90961701-CEB3-466E-B92B-D54F15B42EEC}" type="presOf" srcId="{D092F5FD-A277-4E16-B19A-BB0267CE97D1}" destId="{B71FD6FF-593D-4703-9CF1-A344674260FB}" srcOrd="0" destOrd="0" presId="urn:microsoft.com/office/officeart/2005/8/layout/hList7"/>
    <dgm:cxn modelId="{9A45A74D-1DFD-4D25-97D9-51061A8ABDCF}" type="presOf" srcId="{E6B03D88-69E8-47EF-B64E-7F9BE309BAFD}" destId="{072FC349-3F28-4147-B46E-F4A678234F9C}" srcOrd="1" destOrd="0" presId="urn:microsoft.com/office/officeart/2005/8/layout/hList7"/>
    <dgm:cxn modelId="{8544BF7B-90A3-4CC7-B588-943A1AB33C29}" type="presParOf" srcId="{43102571-A116-4F17-899C-335DC32221D2}" destId="{A4204F14-581F-4708-AE8F-CF85F383DA84}" srcOrd="0" destOrd="0" presId="urn:microsoft.com/office/officeart/2005/8/layout/hList7"/>
    <dgm:cxn modelId="{02DCBE03-B0D7-4581-8B72-CF62962CDD9B}" type="presParOf" srcId="{43102571-A116-4F17-899C-335DC32221D2}" destId="{FE6A585D-0945-474A-94D6-0CE9EE9567B2}" srcOrd="1" destOrd="0" presId="urn:microsoft.com/office/officeart/2005/8/layout/hList7"/>
    <dgm:cxn modelId="{BE1F527A-1EB1-48CB-82FD-E5A1517F2135}" type="presParOf" srcId="{FE6A585D-0945-474A-94D6-0CE9EE9567B2}" destId="{1E89CAB7-A247-4365-BB05-1066B3B49FEB}" srcOrd="0" destOrd="0" presId="urn:microsoft.com/office/officeart/2005/8/layout/hList7"/>
    <dgm:cxn modelId="{BB9AC20D-1296-4479-A983-DB39F7DEB071}" type="presParOf" srcId="{1E89CAB7-A247-4365-BB05-1066B3B49FEB}" destId="{26316444-D066-4898-8A3B-995E0A66B436}" srcOrd="0" destOrd="0" presId="urn:microsoft.com/office/officeart/2005/8/layout/hList7"/>
    <dgm:cxn modelId="{BBB48A3A-E7A6-4245-A47B-9701D716C537}" type="presParOf" srcId="{1E89CAB7-A247-4365-BB05-1066B3B49FEB}" destId="{81B49F4B-12C4-433D-B8C7-2CEE7733A198}" srcOrd="1" destOrd="0" presId="urn:microsoft.com/office/officeart/2005/8/layout/hList7"/>
    <dgm:cxn modelId="{84FDB602-182A-46B5-996F-FAF040A091CD}" type="presParOf" srcId="{1E89CAB7-A247-4365-BB05-1066B3B49FEB}" destId="{DD6B6E6A-AE23-43EF-A34C-76EFC9B4DD82}" srcOrd="2" destOrd="0" presId="urn:microsoft.com/office/officeart/2005/8/layout/hList7"/>
    <dgm:cxn modelId="{1B5EEF23-63AF-4FFC-8412-A0D0FD819DDB}" type="presParOf" srcId="{1E89CAB7-A247-4365-BB05-1066B3B49FEB}" destId="{8783BE93-557C-4BCB-9C73-9D578F7A10BE}" srcOrd="3" destOrd="0" presId="urn:microsoft.com/office/officeart/2005/8/layout/hList7"/>
    <dgm:cxn modelId="{19C285D5-AC47-4951-918E-AD1BEDE0D4AC}" type="presParOf" srcId="{FE6A585D-0945-474A-94D6-0CE9EE9567B2}" destId="{4098EDF8-5B34-47E6-97E5-E6CE849E63E5}" srcOrd="1" destOrd="0" presId="urn:microsoft.com/office/officeart/2005/8/layout/hList7"/>
    <dgm:cxn modelId="{7E5B4E05-90B9-45E9-9A8B-F989179D9E52}" type="presParOf" srcId="{FE6A585D-0945-474A-94D6-0CE9EE9567B2}" destId="{0C0142E6-E294-4EDB-963B-08DF4F101586}" srcOrd="2" destOrd="0" presId="urn:microsoft.com/office/officeart/2005/8/layout/hList7"/>
    <dgm:cxn modelId="{0CCF69D7-D756-475E-AE62-7FE665F717CE}" type="presParOf" srcId="{0C0142E6-E294-4EDB-963B-08DF4F101586}" destId="{082EAA89-7014-4736-83D8-37C66F117077}" srcOrd="0" destOrd="0" presId="urn:microsoft.com/office/officeart/2005/8/layout/hList7"/>
    <dgm:cxn modelId="{37A78F46-9A2C-457C-9DDF-162891EF26C5}" type="presParOf" srcId="{0C0142E6-E294-4EDB-963B-08DF4F101586}" destId="{072FC349-3F28-4147-B46E-F4A678234F9C}" srcOrd="1" destOrd="0" presId="urn:microsoft.com/office/officeart/2005/8/layout/hList7"/>
    <dgm:cxn modelId="{F2158CAD-5698-49E1-A116-3ABDF5E17ABD}" type="presParOf" srcId="{0C0142E6-E294-4EDB-963B-08DF4F101586}" destId="{B9926C3F-DCE9-459B-B8C6-4A79B372D9C6}" srcOrd="2" destOrd="0" presId="urn:microsoft.com/office/officeart/2005/8/layout/hList7"/>
    <dgm:cxn modelId="{4498618E-A193-4FFE-A492-EEE259C5DE24}" type="presParOf" srcId="{0C0142E6-E294-4EDB-963B-08DF4F101586}" destId="{8A3C1036-59DE-4C79-B853-C84835940FA4}" srcOrd="3" destOrd="0" presId="urn:microsoft.com/office/officeart/2005/8/layout/hList7"/>
    <dgm:cxn modelId="{19CB4CCB-5515-48C0-BE16-D71542EE5AE0}" type="presParOf" srcId="{FE6A585D-0945-474A-94D6-0CE9EE9567B2}" destId="{B71FD6FF-593D-4703-9CF1-A344674260FB}" srcOrd="3" destOrd="0" presId="urn:microsoft.com/office/officeart/2005/8/layout/hList7"/>
    <dgm:cxn modelId="{A1E2B486-B7CB-452A-A452-318643A0BE8F}" type="presParOf" srcId="{FE6A585D-0945-474A-94D6-0CE9EE9567B2}" destId="{021A1301-6648-42D1-9F73-8224507A55D5}" srcOrd="4" destOrd="0" presId="urn:microsoft.com/office/officeart/2005/8/layout/hList7"/>
    <dgm:cxn modelId="{F04374B9-BD12-4DEB-A812-5AF1310B2C4E}" type="presParOf" srcId="{021A1301-6648-42D1-9F73-8224507A55D5}" destId="{DF15DB70-B30B-4ED4-9FB0-A5328CD7EC37}" srcOrd="0" destOrd="0" presId="urn:microsoft.com/office/officeart/2005/8/layout/hList7"/>
    <dgm:cxn modelId="{00A2547B-B7E8-4295-A903-2B5DE25DC60E}" type="presParOf" srcId="{021A1301-6648-42D1-9F73-8224507A55D5}" destId="{400954DA-F221-4F7B-9E69-A685253C922F}" srcOrd="1" destOrd="0" presId="urn:microsoft.com/office/officeart/2005/8/layout/hList7"/>
    <dgm:cxn modelId="{DFBCD664-E026-41AB-9BB2-7B992ABC440B}" type="presParOf" srcId="{021A1301-6648-42D1-9F73-8224507A55D5}" destId="{E8D4AA91-9977-4443-9749-2366DEAACE2F}" srcOrd="2" destOrd="0" presId="urn:microsoft.com/office/officeart/2005/8/layout/hList7"/>
    <dgm:cxn modelId="{9A9C75DA-51AB-4EB1-9C48-1EAF45E11A40}" type="presParOf" srcId="{021A1301-6648-42D1-9F73-8224507A55D5}" destId="{FF58E6BC-C0A4-4E73-90FB-81CCA0D3D2B1}" srcOrd="3" destOrd="0" presId="urn:microsoft.com/office/officeart/2005/8/layout/hList7"/>
    <dgm:cxn modelId="{CFA5A142-153D-45A8-8A66-BE66A102F802}" type="presParOf" srcId="{FE6A585D-0945-474A-94D6-0CE9EE9567B2}" destId="{17B2213E-6227-498B-AF88-C66A0BA066C8}" srcOrd="5" destOrd="0" presId="urn:microsoft.com/office/officeart/2005/8/layout/hList7"/>
    <dgm:cxn modelId="{9783A5A5-1F1E-4FF0-8FBE-BC3F4EBF45B5}" type="presParOf" srcId="{FE6A585D-0945-474A-94D6-0CE9EE9567B2}" destId="{E29D7AA0-5BBF-42ED-B945-A14028DB0386}" srcOrd="6" destOrd="0" presId="urn:microsoft.com/office/officeart/2005/8/layout/hList7"/>
    <dgm:cxn modelId="{7E635842-BB50-4A6A-8858-31DEA316F49D}" type="presParOf" srcId="{E29D7AA0-5BBF-42ED-B945-A14028DB0386}" destId="{6BCB004F-45F3-4C49-84EB-7CA41EBA62BF}" srcOrd="0" destOrd="0" presId="urn:microsoft.com/office/officeart/2005/8/layout/hList7"/>
    <dgm:cxn modelId="{40F9AE00-3CF5-41B7-9808-A17EF47C211E}" type="presParOf" srcId="{E29D7AA0-5BBF-42ED-B945-A14028DB0386}" destId="{336D98AB-4CE2-431C-B807-4BB930808545}" srcOrd="1" destOrd="0" presId="urn:microsoft.com/office/officeart/2005/8/layout/hList7"/>
    <dgm:cxn modelId="{966153BF-E335-429F-B420-22B0EBC56EBA}" type="presParOf" srcId="{E29D7AA0-5BBF-42ED-B945-A14028DB0386}" destId="{EBA4E725-0812-4519-A55C-35103A712CA9}" srcOrd="2" destOrd="0" presId="urn:microsoft.com/office/officeart/2005/8/layout/hList7"/>
    <dgm:cxn modelId="{4664702F-430E-4ACD-8C4E-94DA0105CA66}" type="presParOf" srcId="{E29D7AA0-5BBF-42ED-B945-A14028DB0386}" destId="{D9714923-F636-497A-B310-72639CAF7205}" srcOrd="3" destOrd="0" presId="urn:microsoft.com/office/officeart/2005/8/layout/hList7"/>
    <dgm:cxn modelId="{79770BED-B0B4-430D-BB60-28EB5BFB1E8E}" type="presParOf" srcId="{FE6A585D-0945-474A-94D6-0CE9EE9567B2}" destId="{7805142C-8DE0-4050-A584-6F897A2E772E}" srcOrd="7" destOrd="0" presId="urn:microsoft.com/office/officeart/2005/8/layout/hList7"/>
    <dgm:cxn modelId="{D101DD61-71A0-4619-8AE5-877915123BA1}" type="presParOf" srcId="{FE6A585D-0945-474A-94D6-0CE9EE9567B2}" destId="{9305C392-3444-48D3-BA41-345767E63A1F}" srcOrd="8" destOrd="0" presId="urn:microsoft.com/office/officeart/2005/8/layout/hList7"/>
    <dgm:cxn modelId="{3BBE363B-D49C-48E9-AC43-ADBAC8F27E09}" type="presParOf" srcId="{9305C392-3444-48D3-BA41-345767E63A1F}" destId="{F95CE289-3FC9-4B95-8AD5-A23C203B1CD9}" srcOrd="0" destOrd="0" presId="urn:microsoft.com/office/officeart/2005/8/layout/hList7"/>
    <dgm:cxn modelId="{FE136CD3-993E-4B4A-B52B-3124C7E55C88}" type="presParOf" srcId="{9305C392-3444-48D3-BA41-345767E63A1F}" destId="{BF9FD38F-BE22-435A-BA29-8A42366FB904}" srcOrd="1" destOrd="0" presId="urn:microsoft.com/office/officeart/2005/8/layout/hList7"/>
    <dgm:cxn modelId="{04B295CF-C7E2-40B5-9A61-96190C4DAAD4}" type="presParOf" srcId="{9305C392-3444-48D3-BA41-345767E63A1F}" destId="{FFFBAC44-C31B-48E9-9045-C2F703C3B4B5}" srcOrd="2" destOrd="0" presId="urn:microsoft.com/office/officeart/2005/8/layout/hList7"/>
    <dgm:cxn modelId="{15A8BADF-C388-4348-8FB4-BD8113A554EF}" type="presParOf" srcId="{9305C392-3444-48D3-BA41-345767E63A1F}" destId="{8D8E0BF5-76CB-4967-BD1C-35CAA16D5735}" srcOrd="3" destOrd="0" presId="urn:microsoft.com/office/officeart/2005/8/layout/hList7"/>
    <dgm:cxn modelId="{96916B5D-19C6-4A73-8B5F-1585BC6CE753}" type="presParOf" srcId="{FE6A585D-0945-474A-94D6-0CE9EE9567B2}" destId="{F0801E2B-F3C3-42EB-8FE9-42CC33B90C86}" srcOrd="9" destOrd="0" presId="urn:microsoft.com/office/officeart/2005/8/layout/hList7"/>
    <dgm:cxn modelId="{9A7BB9B1-A7E6-481C-81DD-E0FB2AF0D628}" type="presParOf" srcId="{FE6A585D-0945-474A-94D6-0CE9EE9567B2}" destId="{B802288F-478C-4952-BD7F-FE3E6957F2BB}" srcOrd="10" destOrd="0" presId="urn:microsoft.com/office/officeart/2005/8/layout/hList7"/>
    <dgm:cxn modelId="{7B49EBC7-9633-49E8-BCA8-646ECCABF5C5}" type="presParOf" srcId="{B802288F-478C-4952-BD7F-FE3E6957F2BB}" destId="{3A06533E-42A1-4244-982F-CB6FDCFEC8E7}" srcOrd="0" destOrd="0" presId="urn:microsoft.com/office/officeart/2005/8/layout/hList7"/>
    <dgm:cxn modelId="{468E8D27-0C96-45B0-BA6C-A58F97706618}" type="presParOf" srcId="{B802288F-478C-4952-BD7F-FE3E6957F2BB}" destId="{D97DAF93-F10A-4A20-ACAC-1DC5897E632A}" srcOrd="1" destOrd="0" presId="urn:microsoft.com/office/officeart/2005/8/layout/hList7"/>
    <dgm:cxn modelId="{9A5C419D-39CC-4331-A748-E76F29F6529D}" type="presParOf" srcId="{B802288F-478C-4952-BD7F-FE3E6957F2BB}" destId="{2287EC65-3E38-44B3-AB84-BBEB217338B1}" srcOrd="2" destOrd="0" presId="urn:microsoft.com/office/officeart/2005/8/layout/hList7"/>
    <dgm:cxn modelId="{CDC0EB3C-F6C3-42E4-B56B-DC67E8FD6897}" type="presParOf" srcId="{B802288F-478C-4952-BD7F-FE3E6957F2BB}" destId="{22ED535E-E730-4586-830F-E7231196ACE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E1C92B-DE8D-4389-B9B5-FE53F65EEBF3}" type="doc">
      <dgm:prSet loTypeId="urn:microsoft.com/office/officeart/2005/8/layout/vList2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s-CO"/>
        </a:p>
      </dgm:t>
    </dgm:pt>
    <dgm:pt modelId="{56E5F8E6-2C2F-4510-82A4-44ECE4F7D091}">
      <dgm:prSet phldrT="[Texto]" custT="1"/>
      <dgm:spPr/>
      <dgm:t>
        <a:bodyPr/>
        <a:lstStyle/>
        <a:p>
          <a:r>
            <a:rPr lang="es-MX" sz="1600" b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Trabajo en casa y horarios flexibles para el personal</a:t>
          </a:r>
          <a:endParaRPr lang="es-CO" sz="1600" b="0" dirty="0">
            <a:latin typeface="Arial" panose="020B0604020202020204" pitchFamily="34" charset="0"/>
            <a:ea typeface="Arial Unicode MS" panose="020B0604020202020204" pitchFamily="34" charset="-128"/>
            <a:cs typeface="Arial" panose="020B0604020202020204" pitchFamily="34" charset="0"/>
          </a:endParaRPr>
        </a:p>
      </dgm:t>
    </dgm:pt>
    <dgm:pt modelId="{FB4295A7-1D73-4489-A57D-BB134755B068}" type="parTrans" cxnId="{CE08BDB1-4B1D-4E83-9653-8C426982CD06}">
      <dgm:prSet/>
      <dgm:spPr/>
      <dgm:t>
        <a:bodyPr/>
        <a:lstStyle/>
        <a:p>
          <a:endParaRPr lang="es-CO"/>
        </a:p>
      </dgm:t>
    </dgm:pt>
    <dgm:pt modelId="{B73FA242-08AE-4E19-966F-13AAEA43F046}" type="sibTrans" cxnId="{CE08BDB1-4B1D-4E83-9653-8C426982CD06}">
      <dgm:prSet/>
      <dgm:spPr/>
      <dgm:t>
        <a:bodyPr/>
        <a:lstStyle/>
        <a:p>
          <a:endParaRPr lang="es-CO"/>
        </a:p>
      </dgm:t>
    </dgm:pt>
    <dgm:pt modelId="{90AB177F-C1A8-4960-8296-B8C78CD7753A}">
      <dgm:prSet custT="1"/>
      <dgm:spPr/>
      <dgm:t>
        <a:bodyPr/>
        <a:lstStyle/>
        <a:p>
          <a:r>
            <a:rPr lang="es-MX" sz="1600" b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Seguimiento médico  de  salud ocupacional a las personas que reingresan.</a:t>
          </a:r>
          <a:endParaRPr lang="es-CO" sz="1600" b="0" dirty="0">
            <a:latin typeface="Arial" panose="020B0604020202020204" pitchFamily="34" charset="0"/>
            <a:ea typeface="Arial Unicode MS" panose="020B0604020202020204" pitchFamily="34" charset="-128"/>
            <a:cs typeface="Arial" panose="020B0604020202020204" pitchFamily="34" charset="0"/>
          </a:endParaRPr>
        </a:p>
      </dgm:t>
    </dgm:pt>
    <dgm:pt modelId="{42FCF4BA-5AAF-470F-B711-EC111E068428}" type="parTrans" cxnId="{CE46C41B-F3F5-4B42-A2D7-16C1F02E3C7B}">
      <dgm:prSet/>
      <dgm:spPr/>
      <dgm:t>
        <a:bodyPr/>
        <a:lstStyle/>
        <a:p>
          <a:endParaRPr lang="es-CO"/>
        </a:p>
      </dgm:t>
    </dgm:pt>
    <dgm:pt modelId="{B4E3CE60-71AE-48C9-963C-CD05CD300B85}" type="sibTrans" cxnId="{CE46C41B-F3F5-4B42-A2D7-16C1F02E3C7B}">
      <dgm:prSet/>
      <dgm:spPr/>
      <dgm:t>
        <a:bodyPr/>
        <a:lstStyle/>
        <a:p>
          <a:endParaRPr lang="es-CO"/>
        </a:p>
      </dgm:t>
    </dgm:pt>
    <dgm:pt modelId="{4AE4561C-1989-4A04-923C-3D470A1DC890}">
      <dgm:prSet custT="1"/>
      <dgm:spPr/>
      <dgm:t>
        <a:bodyPr/>
        <a:lstStyle/>
        <a:p>
          <a:r>
            <a:rPr lang="es-MX" sz="1600" b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Reporte de casos de Covid 19 a la ARL 238 casos (13,2%)</a:t>
          </a:r>
          <a:endParaRPr lang="es-CO" sz="1600" b="0" dirty="0">
            <a:latin typeface="Arial" panose="020B0604020202020204" pitchFamily="34" charset="0"/>
            <a:ea typeface="Arial Unicode MS" panose="020B0604020202020204" pitchFamily="34" charset="-128"/>
            <a:cs typeface="Arial" panose="020B0604020202020204" pitchFamily="34" charset="0"/>
          </a:endParaRPr>
        </a:p>
      </dgm:t>
    </dgm:pt>
    <dgm:pt modelId="{EA9CA4CD-2FDE-4AAE-8C31-7E81D60D74D1}" type="parTrans" cxnId="{6FE1B4F7-F8BA-4CA1-A175-8D39B497FA60}">
      <dgm:prSet/>
      <dgm:spPr/>
      <dgm:t>
        <a:bodyPr/>
        <a:lstStyle/>
        <a:p>
          <a:endParaRPr lang="es-CO"/>
        </a:p>
      </dgm:t>
    </dgm:pt>
    <dgm:pt modelId="{9ADC6D1C-F8E5-45AA-B80B-BD2E25A733B0}" type="sibTrans" cxnId="{6FE1B4F7-F8BA-4CA1-A175-8D39B497FA60}">
      <dgm:prSet/>
      <dgm:spPr/>
      <dgm:t>
        <a:bodyPr/>
        <a:lstStyle/>
        <a:p>
          <a:endParaRPr lang="es-CO"/>
        </a:p>
      </dgm:t>
    </dgm:pt>
    <dgm:pt modelId="{02DA0147-337B-4108-9A54-0F8841D695E2}">
      <dgm:prSet custT="1"/>
      <dgm:spPr/>
      <dgm:t>
        <a:bodyPr/>
        <a:lstStyle/>
        <a:p>
          <a:r>
            <a:rPr lang="es-MX" sz="1600" b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Procedimiento de colocación y retiro de elementos de protección personal</a:t>
          </a:r>
          <a:endParaRPr lang="es-CO" sz="1600" b="0" dirty="0">
            <a:latin typeface="Arial" panose="020B0604020202020204" pitchFamily="34" charset="0"/>
            <a:ea typeface="Arial Unicode MS" panose="020B0604020202020204" pitchFamily="34" charset="-128"/>
            <a:cs typeface="Arial" panose="020B0604020202020204" pitchFamily="34" charset="0"/>
          </a:endParaRPr>
        </a:p>
      </dgm:t>
    </dgm:pt>
    <dgm:pt modelId="{344D10CE-6D89-4B4C-8193-1B18A2951CF5}" type="parTrans" cxnId="{58777D7E-D672-4C9B-8481-467324270551}">
      <dgm:prSet/>
      <dgm:spPr/>
      <dgm:t>
        <a:bodyPr/>
        <a:lstStyle/>
        <a:p>
          <a:endParaRPr lang="es-CO"/>
        </a:p>
      </dgm:t>
    </dgm:pt>
    <dgm:pt modelId="{97B87B55-0CD7-4E24-8E76-057302B0F270}" type="sibTrans" cxnId="{58777D7E-D672-4C9B-8481-467324270551}">
      <dgm:prSet/>
      <dgm:spPr/>
      <dgm:t>
        <a:bodyPr/>
        <a:lstStyle/>
        <a:p>
          <a:endParaRPr lang="es-CO"/>
        </a:p>
      </dgm:t>
    </dgm:pt>
    <dgm:pt modelId="{73FFD9B0-2328-49E5-87F4-6224CD786213}">
      <dgm:prSet custT="1"/>
      <dgm:spPr/>
      <dgm:t>
        <a:bodyPr/>
        <a:lstStyle/>
        <a:p>
          <a:r>
            <a:rPr lang="es-CO" sz="1600" b="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Capacitación y apoyo sicológico</a:t>
          </a:r>
        </a:p>
      </dgm:t>
    </dgm:pt>
    <dgm:pt modelId="{DF242714-DBDF-49B7-B864-746219EAA67F}" type="parTrans" cxnId="{EA1E69E1-5C2D-498D-AE57-F412710C9DC6}">
      <dgm:prSet/>
      <dgm:spPr/>
      <dgm:t>
        <a:bodyPr/>
        <a:lstStyle/>
        <a:p>
          <a:endParaRPr lang="es-CO"/>
        </a:p>
      </dgm:t>
    </dgm:pt>
    <dgm:pt modelId="{D5FFAFBF-F25D-4B46-8D3D-B4EBAFE1CFDF}" type="sibTrans" cxnId="{EA1E69E1-5C2D-498D-AE57-F412710C9DC6}">
      <dgm:prSet/>
      <dgm:spPr/>
      <dgm:t>
        <a:bodyPr/>
        <a:lstStyle/>
        <a:p>
          <a:endParaRPr lang="es-CO"/>
        </a:p>
      </dgm:t>
    </dgm:pt>
    <dgm:pt modelId="{AEDA9A41-337C-4AC1-9990-A2042659BEE6}" type="pres">
      <dgm:prSet presAssocID="{CFE1C92B-DE8D-4389-B9B5-FE53F65EEB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3A9F2ADB-645D-41DB-BDEF-53CADD699656}" type="pres">
      <dgm:prSet presAssocID="{56E5F8E6-2C2F-4510-82A4-44ECE4F7D091}" presName="parentText" presStyleLbl="node1" presStyleIdx="0" presStyleCnt="5" custLinFactNeighborX="-506" custLinFactNeighborY="-44519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7F8E6A2-5C79-4CCE-880C-725157C05A02}" type="pres">
      <dgm:prSet presAssocID="{B73FA242-08AE-4E19-966F-13AAEA43F046}" presName="spacer" presStyleCnt="0"/>
      <dgm:spPr/>
    </dgm:pt>
    <dgm:pt modelId="{CEB93028-7D33-458C-924B-D897ED7A2F12}" type="pres">
      <dgm:prSet presAssocID="{90AB177F-C1A8-4960-8296-B8C78CD7753A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CE7CC66-20CB-44C3-B22B-9E32F9522278}" type="pres">
      <dgm:prSet presAssocID="{B4E3CE60-71AE-48C9-963C-CD05CD300B85}" presName="spacer" presStyleCnt="0"/>
      <dgm:spPr/>
    </dgm:pt>
    <dgm:pt modelId="{0EA8A031-8D8C-464A-A088-C3E4136AF242}" type="pres">
      <dgm:prSet presAssocID="{02DA0147-337B-4108-9A54-0F8841D695E2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3B5D96E-34BB-4338-B924-A352851948F9}" type="pres">
      <dgm:prSet presAssocID="{97B87B55-0CD7-4E24-8E76-057302B0F270}" presName="spacer" presStyleCnt="0"/>
      <dgm:spPr/>
    </dgm:pt>
    <dgm:pt modelId="{DB967A3D-FBA3-4CEC-8BD6-57A40944E530}" type="pres">
      <dgm:prSet presAssocID="{4AE4561C-1989-4A04-923C-3D470A1DC89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9B4A1A5-5B35-4947-A0FA-A9B1288F1999}" type="pres">
      <dgm:prSet presAssocID="{9ADC6D1C-F8E5-45AA-B80B-BD2E25A733B0}" presName="spacer" presStyleCnt="0"/>
      <dgm:spPr/>
    </dgm:pt>
    <dgm:pt modelId="{A2A4FA91-9382-495E-B0FE-846DA8F60264}" type="pres">
      <dgm:prSet presAssocID="{73FFD9B0-2328-49E5-87F4-6224CD78621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BC2785C5-C0D7-4A9A-BBC1-265D5FF799F5}" type="presOf" srcId="{4AE4561C-1989-4A04-923C-3D470A1DC890}" destId="{DB967A3D-FBA3-4CEC-8BD6-57A40944E530}" srcOrd="0" destOrd="0" presId="urn:microsoft.com/office/officeart/2005/8/layout/vList2"/>
    <dgm:cxn modelId="{9C044658-D30F-49C2-B001-AFE409645CDC}" type="presOf" srcId="{90AB177F-C1A8-4960-8296-B8C78CD7753A}" destId="{CEB93028-7D33-458C-924B-D897ED7A2F12}" srcOrd="0" destOrd="0" presId="urn:microsoft.com/office/officeart/2005/8/layout/vList2"/>
    <dgm:cxn modelId="{3ED275C7-155D-468C-837F-E99F7FFE48C9}" type="presOf" srcId="{56E5F8E6-2C2F-4510-82A4-44ECE4F7D091}" destId="{3A9F2ADB-645D-41DB-BDEF-53CADD699656}" srcOrd="0" destOrd="0" presId="urn:microsoft.com/office/officeart/2005/8/layout/vList2"/>
    <dgm:cxn modelId="{4D0D3D95-C137-401D-8A32-EE8B84EB4D49}" type="presOf" srcId="{CFE1C92B-DE8D-4389-B9B5-FE53F65EEBF3}" destId="{AEDA9A41-337C-4AC1-9990-A2042659BEE6}" srcOrd="0" destOrd="0" presId="urn:microsoft.com/office/officeart/2005/8/layout/vList2"/>
    <dgm:cxn modelId="{EA1E69E1-5C2D-498D-AE57-F412710C9DC6}" srcId="{CFE1C92B-DE8D-4389-B9B5-FE53F65EEBF3}" destId="{73FFD9B0-2328-49E5-87F4-6224CD786213}" srcOrd="4" destOrd="0" parTransId="{DF242714-DBDF-49B7-B864-746219EAA67F}" sibTransId="{D5FFAFBF-F25D-4B46-8D3D-B4EBAFE1CFDF}"/>
    <dgm:cxn modelId="{6FE1B4F7-F8BA-4CA1-A175-8D39B497FA60}" srcId="{CFE1C92B-DE8D-4389-B9B5-FE53F65EEBF3}" destId="{4AE4561C-1989-4A04-923C-3D470A1DC890}" srcOrd="3" destOrd="0" parTransId="{EA9CA4CD-2FDE-4AAE-8C31-7E81D60D74D1}" sibTransId="{9ADC6D1C-F8E5-45AA-B80B-BD2E25A733B0}"/>
    <dgm:cxn modelId="{CE46C41B-F3F5-4B42-A2D7-16C1F02E3C7B}" srcId="{CFE1C92B-DE8D-4389-B9B5-FE53F65EEBF3}" destId="{90AB177F-C1A8-4960-8296-B8C78CD7753A}" srcOrd="1" destOrd="0" parTransId="{42FCF4BA-5AAF-470F-B711-EC111E068428}" sibTransId="{B4E3CE60-71AE-48C9-963C-CD05CD300B85}"/>
    <dgm:cxn modelId="{CE08BDB1-4B1D-4E83-9653-8C426982CD06}" srcId="{CFE1C92B-DE8D-4389-B9B5-FE53F65EEBF3}" destId="{56E5F8E6-2C2F-4510-82A4-44ECE4F7D091}" srcOrd="0" destOrd="0" parTransId="{FB4295A7-1D73-4489-A57D-BB134755B068}" sibTransId="{B73FA242-08AE-4E19-966F-13AAEA43F046}"/>
    <dgm:cxn modelId="{31BA2FA2-66D4-4EAC-9885-4F3D33A5EDD0}" type="presOf" srcId="{73FFD9B0-2328-49E5-87F4-6224CD786213}" destId="{A2A4FA91-9382-495E-B0FE-846DA8F60264}" srcOrd="0" destOrd="0" presId="urn:microsoft.com/office/officeart/2005/8/layout/vList2"/>
    <dgm:cxn modelId="{D03A7618-7AC3-484A-91B8-F52B836FD566}" type="presOf" srcId="{02DA0147-337B-4108-9A54-0F8841D695E2}" destId="{0EA8A031-8D8C-464A-A088-C3E4136AF242}" srcOrd="0" destOrd="0" presId="urn:microsoft.com/office/officeart/2005/8/layout/vList2"/>
    <dgm:cxn modelId="{58777D7E-D672-4C9B-8481-467324270551}" srcId="{CFE1C92B-DE8D-4389-B9B5-FE53F65EEBF3}" destId="{02DA0147-337B-4108-9A54-0F8841D695E2}" srcOrd="2" destOrd="0" parTransId="{344D10CE-6D89-4B4C-8193-1B18A2951CF5}" sibTransId="{97B87B55-0CD7-4E24-8E76-057302B0F270}"/>
    <dgm:cxn modelId="{325AAAAC-260D-4BD7-80BB-97E96EE8D93B}" type="presParOf" srcId="{AEDA9A41-337C-4AC1-9990-A2042659BEE6}" destId="{3A9F2ADB-645D-41DB-BDEF-53CADD699656}" srcOrd="0" destOrd="0" presId="urn:microsoft.com/office/officeart/2005/8/layout/vList2"/>
    <dgm:cxn modelId="{B911103C-7EBC-4321-9EC0-0D47674EFAEB}" type="presParOf" srcId="{AEDA9A41-337C-4AC1-9990-A2042659BEE6}" destId="{D7F8E6A2-5C79-4CCE-880C-725157C05A02}" srcOrd="1" destOrd="0" presId="urn:microsoft.com/office/officeart/2005/8/layout/vList2"/>
    <dgm:cxn modelId="{DB65814B-2903-48DA-869C-836C41901D7C}" type="presParOf" srcId="{AEDA9A41-337C-4AC1-9990-A2042659BEE6}" destId="{CEB93028-7D33-458C-924B-D897ED7A2F12}" srcOrd="2" destOrd="0" presId="urn:microsoft.com/office/officeart/2005/8/layout/vList2"/>
    <dgm:cxn modelId="{B1B051EF-094C-48A7-8917-D51FD13E76F7}" type="presParOf" srcId="{AEDA9A41-337C-4AC1-9990-A2042659BEE6}" destId="{ACE7CC66-20CB-44C3-B22B-9E32F9522278}" srcOrd="3" destOrd="0" presId="urn:microsoft.com/office/officeart/2005/8/layout/vList2"/>
    <dgm:cxn modelId="{F9F5667A-56B7-49FD-9236-A3A66F8634C8}" type="presParOf" srcId="{AEDA9A41-337C-4AC1-9990-A2042659BEE6}" destId="{0EA8A031-8D8C-464A-A088-C3E4136AF242}" srcOrd="4" destOrd="0" presId="urn:microsoft.com/office/officeart/2005/8/layout/vList2"/>
    <dgm:cxn modelId="{8F16273C-A034-41D9-8F5E-A1CAA4FD5952}" type="presParOf" srcId="{AEDA9A41-337C-4AC1-9990-A2042659BEE6}" destId="{63B5D96E-34BB-4338-B924-A352851948F9}" srcOrd="5" destOrd="0" presId="urn:microsoft.com/office/officeart/2005/8/layout/vList2"/>
    <dgm:cxn modelId="{2C37F69D-EEA9-433B-910C-94F32F31DEC9}" type="presParOf" srcId="{AEDA9A41-337C-4AC1-9990-A2042659BEE6}" destId="{DB967A3D-FBA3-4CEC-8BD6-57A40944E530}" srcOrd="6" destOrd="0" presId="urn:microsoft.com/office/officeart/2005/8/layout/vList2"/>
    <dgm:cxn modelId="{813D139F-1E22-47A8-9B40-EBC25B85CDCC}" type="presParOf" srcId="{AEDA9A41-337C-4AC1-9990-A2042659BEE6}" destId="{A9B4A1A5-5B35-4947-A0FA-A9B1288F1999}" srcOrd="7" destOrd="0" presId="urn:microsoft.com/office/officeart/2005/8/layout/vList2"/>
    <dgm:cxn modelId="{6342A131-616E-45F2-B4A9-F83FCDA16BB8}" type="presParOf" srcId="{AEDA9A41-337C-4AC1-9990-A2042659BEE6}" destId="{A2A4FA91-9382-495E-B0FE-846DA8F6026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238A990-DC2A-4F89-B8A6-7C1931DE5B7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0BA86B45-AD07-4E4C-959E-906542740A4C}">
      <dgm:prSet phldrT="[Texto]"/>
      <dgm:spPr/>
      <dgm:t>
        <a:bodyPr/>
        <a:lstStyle/>
        <a:p>
          <a:r>
            <a:rPr lang="es-CO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rPr>
            <a:t>2012 - 2014 Riesgo Alto</a:t>
          </a:r>
        </a:p>
      </dgm:t>
    </dgm:pt>
    <dgm:pt modelId="{CFB0AC51-3644-4318-AA4C-97E9F3C627F0}" type="parTrans" cxnId="{17EC2A8F-5874-4685-AAD9-720A24896960}">
      <dgm:prSet/>
      <dgm:spPr/>
      <dgm:t>
        <a:bodyPr/>
        <a:lstStyle/>
        <a:p>
          <a:endParaRPr lang="es-CO"/>
        </a:p>
      </dgm:t>
    </dgm:pt>
    <dgm:pt modelId="{FA6F7501-C404-4653-8F48-F2DCF5DF3AD4}" type="sibTrans" cxnId="{17EC2A8F-5874-4685-AAD9-720A24896960}">
      <dgm:prSet/>
      <dgm:spPr/>
      <dgm:t>
        <a:bodyPr/>
        <a:lstStyle/>
        <a:p>
          <a:endParaRPr lang="es-CO"/>
        </a:p>
      </dgm:t>
    </dgm:pt>
    <dgm:pt modelId="{D287D257-54B4-4E71-8348-971F076A023B}">
      <dgm:prSet phldrT="[Texto]"/>
      <dgm:spPr/>
      <dgm:t>
        <a:bodyPr/>
        <a:lstStyle/>
        <a:p>
          <a:pPr algn="l"/>
          <a:r>
            <a:rPr lang="es-CO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rPr>
            <a:t>2015 - 2019 </a:t>
          </a:r>
        </a:p>
        <a:p>
          <a:pPr algn="ctr"/>
          <a:r>
            <a:rPr lang="es-CO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rPr>
            <a:t>Sin Riesgo</a:t>
          </a:r>
        </a:p>
      </dgm:t>
    </dgm:pt>
    <dgm:pt modelId="{DE56B2B9-962A-43DD-9BEE-3DC65E9FA810}" type="parTrans" cxnId="{D9FD4BE2-7516-4125-82A6-1F78BAD272DA}">
      <dgm:prSet/>
      <dgm:spPr/>
      <dgm:t>
        <a:bodyPr/>
        <a:lstStyle/>
        <a:p>
          <a:endParaRPr lang="es-CO"/>
        </a:p>
      </dgm:t>
    </dgm:pt>
    <dgm:pt modelId="{E9D72F12-FBD0-4A4E-A3E4-858BE2CAC7A7}" type="sibTrans" cxnId="{D9FD4BE2-7516-4125-82A6-1F78BAD272DA}">
      <dgm:prSet/>
      <dgm:spPr/>
      <dgm:t>
        <a:bodyPr/>
        <a:lstStyle/>
        <a:p>
          <a:endParaRPr lang="es-CO"/>
        </a:p>
      </dgm:t>
    </dgm:pt>
    <dgm:pt modelId="{604B40BB-A1D6-4143-8A16-C9E667EA67D3}">
      <dgm:prSet phldrT="[Texto]"/>
      <dgm:spPr/>
      <dgm:t>
        <a:bodyPr/>
        <a:lstStyle/>
        <a:p>
          <a:r>
            <a:rPr lang="es-CO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rPr>
            <a:t>2020 </a:t>
          </a:r>
        </a:p>
        <a:p>
          <a:r>
            <a:rPr lang="es-CO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rPr>
            <a:t>Sin Riesgo</a:t>
          </a:r>
        </a:p>
      </dgm:t>
    </dgm:pt>
    <dgm:pt modelId="{14AB1C1F-5306-4D63-B8DE-CF5FA8CFFB25}" type="parTrans" cxnId="{9FC40712-372A-42CE-ABA4-5EE459CD57C7}">
      <dgm:prSet/>
      <dgm:spPr/>
      <dgm:t>
        <a:bodyPr/>
        <a:lstStyle/>
        <a:p>
          <a:endParaRPr lang="es-CO"/>
        </a:p>
      </dgm:t>
    </dgm:pt>
    <dgm:pt modelId="{0D7344E8-CA7D-425C-A9E5-C1FE733C5C48}" type="sibTrans" cxnId="{9FC40712-372A-42CE-ABA4-5EE459CD57C7}">
      <dgm:prSet/>
      <dgm:spPr/>
      <dgm:t>
        <a:bodyPr/>
        <a:lstStyle/>
        <a:p>
          <a:endParaRPr lang="es-CO"/>
        </a:p>
      </dgm:t>
    </dgm:pt>
    <dgm:pt modelId="{3E0B8B46-43E4-4BC1-B18F-7C4AF43EEBBC}" type="pres">
      <dgm:prSet presAssocID="{D238A990-DC2A-4F89-B8A6-7C1931DE5B73}" presName="arrowDiagram" presStyleCnt="0">
        <dgm:presLayoutVars>
          <dgm:chMax val="5"/>
          <dgm:dir/>
          <dgm:resizeHandles val="exact"/>
        </dgm:presLayoutVars>
      </dgm:prSet>
      <dgm:spPr/>
    </dgm:pt>
    <dgm:pt modelId="{4619B922-D54E-4BDE-B136-57F3E03D62A7}" type="pres">
      <dgm:prSet presAssocID="{D238A990-DC2A-4F89-B8A6-7C1931DE5B73}" presName="arrow" presStyleLbl="bgShp" presStyleIdx="0" presStyleCnt="1" custLinFactNeighborX="-8750" custLinFactNeighborY="-20848"/>
      <dgm:spPr/>
    </dgm:pt>
    <dgm:pt modelId="{CFCC8F6E-A6BF-49F3-9A5D-29445C317A32}" type="pres">
      <dgm:prSet presAssocID="{D238A990-DC2A-4F89-B8A6-7C1931DE5B73}" presName="arrowDiagram3" presStyleCnt="0"/>
      <dgm:spPr/>
    </dgm:pt>
    <dgm:pt modelId="{145A89B9-DA4F-46A2-8231-399B5C4F5B9C}" type="pres">
      <dgm:prSet presAssocID="{0BA86B45-AD07-4E4C-959E-906542740A4C}" presName="bullet3a" presStyleLbl="node1" presStyleIdx="0" presStyleCnt="3"/>
      <dgm:spPr/>
    </dgm:pt>
    <dgm:pt modelId="{C0795683-2A88-4768-987A-C057E778F10E}" type="pres">
      <dgm:prSet presAssocID="{0BA86B45-AD07-4E4C-959E-906542740A4C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FDBB450-B076-49BE-A13C-4D2C94CD06C6}" type="pres">
      <dgm:prSet presAssocID="{D287D257-54B4-4E71-8348-971F076A023B}" presName="bullet3b" presStyleLbl="node1" presStyleIdx="1" presStyleCnt="3"/>
      <dgm:spPr/>
    </dgm:pt>
    <dgm:pt modelId="{1A0FD43F-60F0-4B1D-B771-65C26C71D8BA}" type="pres">
      <dgm:prSet presAssocID="{D287D257-54B4-4E71-8348-971F076A023B}" presName="textBox3b" presStyleLbl="revTx" presStyleIdx="1" presStyleCnt="3" custScaleX="103016" custLinFactNeighborX="967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0CE43C4-A31E-431B-BC7B-4641D7275A0F}" type="pres">
      <dgm:prSet presAssocID="{604B40BB-A1D6-4143-8A16-C9E667EA67D3}" presName="bullet3c" presStyleLbl="node1" presStyleIdx="2" presStyleCnt="3"/>
      <dgm:spPr/>
    </dgm:pt>
    <dgm:pt modelId="{802948AF-690C-45F9-B143-02FF449DE584}" type="pres">
      <dgm:prSet presAssocID="{604B40BB-A1D6-4143-8A16-C9E667EA67D3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17EC2A8F-5874-4685-AAD9-720A24896960}" srcId="{D238A990-DC2A-4F89-B8A6-7C1931DE5B73}" destId="{0BA86B45-AD07-4E4C-959E-906542740A4C}" srcOrd="0" destOrd="0" parTransId="{CFB0AC51-3644-4318-AA4C-97E9F3C627F0}" sibTransId="{FA6F7501-C404-4653-8F48-F2DCF5DF3AD4}"/>
    <dgm:cxn modelId="{1AA40A80-65BD-4878-A300-22082378AFF1}" type="presOf" srcId="{604B40BB-A1D6-4143-8A16-C9E667EA67D3}" destId="{802948AF-690C-45F9-B143-02FF449DE584}" srcOrd="0" destOrd="0" presId="urn:microsoft.com/office/officeart/2005/8/layout/arrow2"/>
    <dgm:cxn modelId="{9FC40712-372A-42CE-ABA4-5EE459CD57C7}" srcId="{D238A990-DC2A-4F89-B8A6-7C1931DE5B73}" destId="{604B40BB-A1D6-4143-8A16-C9E667EA67D3}" srcOrd="2" destOrd="0" parTransId="{14AB1C1F-5306-4D63-B8DE-CF5FA8CFFB25}" sibTransId="{0D7344E8-CA7D-425C-A9E5-C1FE733C5C48}"/>
    <dgm:cxn modelId="{CC921E73-8F57-4946-AC78-18A69E9995C0}" type="presOf" srcId="{D238A990-DC2A-4F89-B8A6-7C1931DE5B73}" destId="{3E0B8B46-43E4-4BC1-B18F-7C4AF43EEBBC}" srcOrd="0" destOrd="0" presId="urn:microsoft.com/office/officeart/2005/8/layout/arrow2"/>
    <dgm:cxn modelId="{1CE6E12E-61D1-4886-91C8-EADB81A021B8}" type="presOf" srcId="{D287D257-54B4-4E71-8348-971F076A023B}" destId="{1A0FD43F-60F0-4B1D-B771-65C26C71D8BA}" srcOrd="0" destOrd="0" presId="urn:microsoft.com/office/officeart/2005/8/layout/arrow2"/>
    <dgm:cxn modelId="{D9FD4BE2-7516-4125-82A6-1F78BAD272DA}" srcId="{D238A990-DC2A-4F89-B8A6-7C1931DE5B73}" destId="{D287D257-54B4-4E71-8348-971F076A023B}" srcOrd="1" destOrd="0" parTransId="{DE56B2B9-962A-43DD-9BEE-3DC65E9FA810}" sibTransId="{E9D72F12-FBD0-4A4E-A3E4-858BE2CAC7A7}"/>
    <dgm:cxn modelId="{C971AC42-DA24-4F73-BBC7-14BB007D272F}" type="presOf" srcId="{0BA86B45-AD07-4E4C-959E-906542740A4C}" destId="{C0795683-2A88-4768-987A-C057E778F10E}" srcOrd="0" destOrd="0" presId="urn:microsoft.com/office/officeart/2005/8/layout/arrow2"/>
    <dgm:cxn modelId="{193BB382-8110-4D95-94E8-A3334E24C38E}" type="presParOf" srcId="{3E0B8B46-43E4-4BC1-B18F-7C4AF43EEBBC}" destId="{4619B922-D54E-4BDE-B136-57F3E03D62A7}" srcOrd="0" destOrd="0" presId="urn:microsoft.com/office/officeart/2005/8/layout/arrow2"/>
    <dgm:cxn modelId="{55C60421-2183-4C36-932A-C0A1BC345DB1}" type="presParOf" srcId="{3E0B8B46-43E4-4BC1-B18F-7C4AF43EEBBC}" destId="{CFCC8F6E-A6BF-49F3-9A5D-29445C317A32}" srcOrd="1" destOrd="0" presId="urn:microsoft.com/office/officeart/2005/8/layout/arrow2"/>
    <dgm:cxn modelId="{5B57286C-C13B-4873-916A-EF6216A866F9}" type="presParOf" srcId="{CFCC8F6E-A6BF-49F3-9A5D-29445C317A32}" destId="{145A89B9-DA4F-46A2-8231-399B5C4F5B9C}" srcOrd="0" destOrd="0" presId="urn:microsoft.com/office/officeart/2005/8/layout/arrow2"/>
    <dgm:cxn modelId="{040894FA-813F-4F25-83CF-564A5B3F6ED4}" type="presParOf" srcId="{CFCC8F6E-A6BF-49F3-9A5D-29445C317A32}" destId="{C0795683-2A88-4768-987A-C057E778F10E}" srcOrd="1" destOrd="0" presId="urn:microsoft.com/office/officeart/2005/8/layout/arrow2"/>
    <dgm:cxn modelId="{AF519083-E494-4101-8D2C-8ED88F49E035}" type="presParOf" srcId="{CFCC8F6E-A6BF-49F3-9A5D-29445C317A32}" destId="{7FDBB450-B076-49BE-A13C-4D2C94CD06C6}" srcOrd="2" destOrd="0" presId="urn:microsoft.com/office/officeart/2005/8/layout/arrow2"/>
    <dgm:cxn modelId="{33F43CA9-4F99-4D41-BA18-F7A0F0464ED5}" type="presParOf" srcId="{CFCC8F6E-A6BF-49F3-9A5D-29445C317A32}" destId="{1A0FD43F-60F0-4B1D-B771-65C26C71D8BA}" srcOrd="3" destOrd="0" presId="urn:microsoft.com/office/officeart/2005/8/layout/arrow2"/>
    <dgm:cxn modelId="{33787FC3-6026-4D6C-BF2A-32C105A8FFF1}" type="presParOf" srcId="{CFCC8F6E-A6BF-49F3-9A5D-29445C317A32}" destId="{F0CE43C4-A31E-431B-BC7B-4641D7275A0F}" srcOrd="4" destOrd="0" presId="urn:microsoft.com/office/officeart/2005/8/layout/arrow2"/>
    <dgm:cxn modelId="{AE9987A4-6A98-4E6B-A602-D62FF04F7B15}" type="presParOf" srcId="{CFCC8F6E-A6BF-49F3-9A5D-29445C317A32}" destId="{802948AF-690C-45F9-B143-02FF449DE58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BF8320F-314F-4E84-872E-3A4626D682D3}" type="doc">
      <dgm:prSet loTypeId="urn:microsoft.com/office/officeart/2005/8/layout/vList2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s-CO"/>
        </a:p>
      </dgm:t>
    </dgm:pt>
    <dgm:pt modelId="{A2D17D95-A716-4575-AA82-845D3B237990}">
      <dgm:prSet phldrT="[Texto]" custT="1"/>
      <dgm:spPr/>
      <dgm:t>
        <a:bodyPr/>
        <a:lstStyle/>
        <a:p>
          <a:pPr algn="just"/>
          <a:r>
            <a:rPr lang="es-CO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En el Año 2020 suspendida categorización, por Artículo 6 Resolución #856 hasta el término de emergencia sanitaria. </a:t>
          </a:r>
          <a:br>
            <a:rPr lang="es-CO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</a:br>
          <a:r>
            <a:rPr lang="es-CO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Sin embargo HUSJ realiza ejercicio  y se encuentra </a:t>
          </a:r>
          <a:r>
            <a:rPr lang="es-CO" sz="1600" b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SIN RIESGO FINANCIERO</a:t>
          </a:r>
          <a:endParaRPr lang="es-CO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A177C6-7515-4090-A2DB-5CC8D02E036C}" type="parTrans" cxnId="{B1999236-C4D7-48C1-9F3F-BC20E6D57FCF}">
      <dgm:prSet/>
      <dgm:spPr/>
      <dgm:t>
        <a:bodyPr/>
        <a:lstStyle/>
        <a:p>
          <a:endParaRPr lang="es-CO"/>
        </a:p>
      </dgm:t>
    </dgm:pt>
    <dgm:pt modelId="{BE5EF51A-A8DB-4D51-8D42-4DAD9816BE42}" type="sibTrans" cxnId="{B1999236-C4D7-48C1-9F3F-BC20E6D57FCF}">
      <dgm:prSet/>
      <dgm:spPr/>
      <dgm:t>
        <a:bodyPr/>
        <a:lstStyle/>
        <a:p>
          <a:endParaRPr lang="es-CO"/>
        </a:p>
      </dgm:t>
    </dgm:pt>
    <dgm:pt modelId="{6A3808BA-9474-43FA-819B-127AF1540A14}" type="pres">
      <dgm:prSet presAssocID="{9BF8320F-314F-4E84-872E-3A4626D682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031D8DE5-F27C-4F35-81BA-ED45947A8120}" type="pres">
      <dgm:prSet presAssocID="{A2D17D95-A716-4575-AA82-845D3B2379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D798AA9-CA35-455C-A815-8457317CAF14}" type="presOf" srcId="{A2D17D95-A716-4575-AA82-845D3B237990}" destId="{031D8DE5-F27C-4F35-81BA-ED45947A8120}" srcOrd="0" destOrd="0" presId="urn:microsoft.com/office/officeart/2005/8/layout/vList2"/>
    <dgm:cxn modelId="{B1999236-C4D7-48C1-9F3F-BC20E6D57FCF}" srcId="{9BF8320F-314F-4E84-872E-3A4626D682D3}" destId="{A2D17D95-A716-4575-AA82-845D3B237990}" srcOrd="0" destOrd="0" parTransId="{7BA177C6-7515-4090-A2DB-5CC8D02E036C}" sibTransId="{BE5EF51A-A8DB-4D51-8D42-4DAD9816BE42}"/>
    <dgm:cxn modelId="{E958C8A9-AEFC-455D-8C01-521EE6336904}" type="presOf" srcId="{9BF8320F-314F-4E84-872E-3A4626D682D3}" destId="{6A3808BA-9474-43FA-819B-127AF1540A14}" srcOrd="0" destOrd="0" presId="urn:microsoft.com/office/officeart/2005/8/layout/vList2"/>
    <dgm:cxn modelId="{67CF0524-5001-4F76-BC0F-FD42A64DCA0D}" type="presParOf" srcId="{6A3808BA-9474-43FA-819B-127AF1540A14}" destId="{031D8DE5-F27C-4F35-81BA-ED45947A812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86C19A6-02D5-4BB3-867E-7B44D76129F7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3419B9A-8918-4D0D-84F8-24213C0EC007}">
      <dgm:prSet phldrT="[Texto]" custT="1"/>
      <dgm:spPr/>
      <dgm:t>
        <a:bodyPr/>
        <a:lstStyle/>
        <a:p>
          <a:pPr algn="ctr"/>
          <a:r>
            <a:rPr lang="es-CO" sz="1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rPr>
            <a:t>En el año 2020 se celebraron 376 contratos para </a:t>
          </a:r>
          <a:r>
            <a:rPr lang="es-CO" sz="18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rPr>
            <a:t>adquisición</a:t>
          </a:r>
          <a:r>
            <a:rPr lang="es-CO" sz="1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rPr>
            <a:t> de bienes y servicios por un valor de $130.707 millones.</a:t>
          </a:r>
          <a:endParaRPr lang="es-CO" sz="1800" dirty="0"/>
        </a:p>
      </dgm:t>
    </dgm:pt>
    <dgm:pt modelId="{84C75493-09CF-4E01-9B02-F77E222535E5}" type="parTrans" cxnId="{FD04032A-CC8B-4706-BA9C-08E82DC3DF28}">
      <dgm:prSet/>
      <dgm:spPr/>
      <dgm:t>
        <a:bodyPr/>
        <a:lstStyle/>
        <a:p>
          <a:endParaRPr lang="es-CO"/>
        </a:p>
      </dgm:t>
    </dgm:pt>
    <dgm:pt modelId="{9A85E261-10A5-46DB-9836-ED14615FF783}" type="sibTrans" cxnId="{FD04032A-CC8B-4706-BA9C-08E82DC3DF28}">
      <dgm:prSet/>
      <dgm:spPr/>
      <dgm:t>
        <a:bodyPr/>
        <a:lstStyle/>
        <a:p>
          <a:endParaRPr lang="es-CO"/>
        </a:p>
      </dgm:t>
    </dgm:pt>
    <dgm:pt modelId="{7F981750-7966-419E-8D09-5F055A52A2DA}" type="pres">
      <dgm:prSet presAssocID="{486C19A6-02D5-4BB3-867E-7B44D76129F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87003C21-6D75-41A3-B580-085F0571AB9E}" type="pres">
      <dgm:prSet presAssocID="{C3419B9A-8918-4D0D-84F8-24213C0EC007}" presName="composite" presStyleCnt="0"/>
      <dgm:spPr/>
    </dgm:pt>
    <dgm:pt modelId="{C9AC916B-B8A4-4874-A933-E116AF4142A6}" type="pres">
      <dgm:prSet presAssocID="{C3419B9A-8918-4D0D-84F8-24213C0EC007}" presName="LShape" presStyleLbl="alignNode1" presStyleIdx="0" presStyleCnt="1"/>
      <dgm:spPr>
        <a:solidFill>
          <a:schemeClr val="accent5">
            <a:lumMod val="60000"/>
            <a:lumOff val="40000"/>
          </a:schemeClr>
        </a:solidFill>
        <a:ln>
          <a:noFill/>
        </a:ln>
      </dgm:spPr>
    </dgm:pt>
    <dgm:pt modelId="{14B28AA3-8DC3-4B60-8F85-0EF8480C4BE3}" type="pres">
      <dgm:prSet presAssocID="{C3419B9A-8918-4D0D-84F8-24213C0EC007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D04032A-CC8B-4706-BA9C-08E82DC3DF28}" srcId="{486C19A6-02D5-4BB3-867E-7B44D76129F7}" destId="{C3419B9A-8918-4D0D-84F8-24213C0EC007}" srcOrd="0" destOrd="0" parTransId="{84C75493-09CF-4E01-9B02-F77E222535E5}" sibTransId="{9A85E261-10A5-46DB-9836-ED14615FF783}"/>
    <dgm:cxn modelId="{C23C55FA-9C3A-44C3-BFF4-E9A14767AD98}" type="presOf" srcId="{486C19A6-02D5-4BB3-867E-7B44D76129F7}" destId="{7F981750-7966-419E-8D09-5F055A52A2DA}" srcOrd="0" destOrd="0" presId="urn:microsoft.com/office/officeart/2009/3/layout/StepUpProcess"/>
    <dgm:cxn modelId="{180B7759-C0B7-4D5C-A32B-8F1E53095BD6}" type="presOf" srcId="{C3419B9A-8918-4D0D-84F8-24213C0EC007}" destId="{14B28AA3-8DC3-4B60-8F85-0EF8480C4BE3}" srcOrd="0" destOrd="0" presId="urn:microsoft.com/office/officeart/2009/3/layout/StepUpProcess"/>
    <dgm:cxn modelId="{3013E67F-F6AC-4C1F-94DF-44557291B98B}" type="presParOf" srcId="{7F981750-7966-419E-8D09-5F055A52A2DA}" destId="{87003C21-6D75-41A3-B580-085F0571AB9E}" srcOrd="0" destOrd="0" presId="urn:microsoft.com/office/officeart/2009/3/layout/StepUpProcess"/>
    <dgm:cxn modelId="{9C97ED76-3BF8-4AFE-9400-D7060336C8CF}" type="presParOf" srcId="{87003C21-6D75-41A3-B580-085F0571AB9E}" destId="{C9AC916B-B8A4-4874-A933-E116AF4142A6}" srcOrd="0" destOrd="0" presId="urn:microsoft.com/office/officeart/2009/3/layout/StepUpProcess"/>
    <dgm:cxn modelId="{C34D2BEA-DD82-48E8-ADC6-FD4F13AE6774}" type="presParOf" srcId="{87003C21-6D75-41A3-B580-085F0571AB9E}" destId="{14B28AA3-8DC3-4B60-8F85-0EF8480C4BE3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0.11691</cdr:x>
      <cdr:y>0.02353</cdr:y>
    </cdr:from>
    <cdr:to>
      <cdr:x>0.24228</cdr:x>
      <cdr:y>0.1545</cdr:y>
    </cdr:to>
    <cdr:sp macro="" textlink="">
      <cdr:nvSpPr>
        <cdr:cNvPr id="6" name="Flecha arriba 5"/>
        <cdr:cNvSpPr/>
      </cdr:nvSpPr>
      <cdr:spPr>
        <a:xfrm xmlns:a="http://schemas.openxmlformats.org/drawingml/2006/main">
          <a:off x="1177497" y="97929"/>
          <a:ext cx="1262816" cy="545145"/>
        </a:xfrm>
        <a:prstGeom xmlns:a="http://schemas.openxmlformats.org/drawingml/2006/main" prst="upArrow">
          <a:avLst/>
        </a:prstGeom>
        <a:solidFill xmlns:a="http://schemas.openxmlformats.org/drawingml/2006/main">
          <a:srgbClr val="4BACC6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s-CO" sz="1600" b="1" dirty="0">
              <a:solidFill>
                <a:schemeClr val="bg1"/>
              </a:solidFill>
            </a:rPr>
            <a:t>+9%</a:t>
          </a:r>
        </a:p>
      </cdr:txBody>
    </cdr:sp>
  </cdr:relSizeAnchor>
  <cdr:relSizeAnchor xmlns:cdr="http://schemas.openxmlformats.org/drawingml/2006/chartDrawing">
    <cdr:from>
      <cdr:x>0.72988</cdr:x>
      <cdr:y>0.08734</cdr:y>
    </cdr:from>
    <cdr:to>
      <cdr:x>0.84743</cdr:x>
      <cdr:y>0.20143</cdr:y>
    </cdr:to>
    <cdr:sp macro="" textlink="">
      <cdr:nvSpPr>
        <cdr:cNvPr id="7" name="Flecha arriba 6"/>
        <cdr:cNvSpPr/>
      </cdr:nvSpPr>
      <cdr:spPr>
        <a:xfrm xmlns:a="http://schemas.openxmlformats.org/drawingml/2006/main">
          <a:off x="7351466" y="363526"/>
          <a:ext cx="1183988" cy="474866"/>
        </a:xfrm>
        <a:prstGeom xmlns:a="http://schemas.openxmlformats.org/drawingml/2006/main" prst="upArrow">
          <a:avLst/>
        </a:prstGeom>
        <a:solidFill xmlns:a="http://schemas.openxmlformats.org/drawingml/2006/main">
          <a:srgbClr val="4BACC6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600" b="1" dirty="0">
              <a:solidFill>
                <a:schemeClr val="bg1"/>
              </a:solidFill>
            </a:rPr>
            <a:t>+8%</a:t>
          </a:r>
        </a:p>
      </cdr:txBody>
    </cdr:sp>
  </cdr:relSizeAnchor>
  <cdr:relSizeAnchor xmlns:cdr="http://schemas.openxmlformats.org/drawingml/2006/chartDrawing">
    <cdr:from>
      <cdr:x>0.42325</cdr:x>
      <cdr:y>0.61317</cdr:y>
    </cdr:from>
    <cdr:to>
      <cdr:x>0.54969</cdr:x>
      <cdr:y>0.76946</cdr:y>
    </cdr:to>
    <cdr:sp macro="" textlink="">
      <cdr:nvSpPr>
        <cdr:cNvPr id="8" name="Flecha arriba 7"/>
        <cdr:cNvSpPr/>
      </cdr:nvSpPr>
      <cdr:spPr>
        <a:xfrm xmlns:a="http://schemas.openxmlformats.org/drawingml/2006/main">
          <a:off x="4263061" y="2552138"/>
          <a:ext cx="1273537" cy="650513"/>
        </a:xfrm>
        <a:prstGeom xmlns:a="http://schemas.openxmlformats.org/drawingml/2006/main" prst="upArrow">
          <a:avLst/>
        </a:prstGeom>
        <a:solidFill xmlns:a="http://schemas.openxmlformats.org/drawingml/2006/main">
          <a:srgbClr val="4BACC6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500" b="1" dirty="0">
              <a:ln>
                <a:noFill/>
              </a:ln>
              <a:solidFill>
                <a:schemeClr val="bg1"/>
              </a:solidFill>
            </a:rPr>
            <a:t>+27%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0.68246</cdr:x>
      <cdr:y>0.69849</cdr:y>
    </cdr:from>
    <cdr:to>
      <cdr:x>0.74095</cdr:x>
      <cdr:y>0.80176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7079933" y="2916108"/>
          <a:ext cx="606884" cy="4311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b="1" dirty="0">
              <a:solidFill>
                <a:schemeClr val="bg1"/>
              </a:solidFill>
            </a:rPr>
            <a:t>1</a:t>
          </a:r>
          <a:r>
            <a:rPr lang="es-CO" sz="1800" b="1" dirty="0">
              <a:solidFill>
                <a:schemeClr val="bg1"/>
              </a:solidFill>
            </a:rPr>
            <a:t>2%</a:t>
          </a:r>
        </a:p>
      </cdr:txBody>
    </cdr:sp>
  </cdr:relSizeAnchor>
  <cdr:relSizeAnchor xmlns:cdr="http://schemas.openxmlformats.org/drawingml/2006/chartDrawing">
    <cdr:from>
      <cdr:x>0.30816</cdr:x>
      <cdr:y>0.67644</cdr:y>
    </cdr:from>
    <cdr:to>
      <cdr:x>0.36666</cdr:x>
      <cdr:y>0.77971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3196908" y="2824033"/>
          <a:ext cx="606884" cy="4311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800" b="1" dirty="0">
              <a:solidFill>
                <a:schemeClr val="bg1"/>
              </a:solidFill>
            </a:rPr>
            <a:t>14%</a:t>
          </a:r>
        </a:p>
      </cdr:txBody>
    </cdr:sp>
  </cdr:relSizeAnchor>
  <cdr:relSizeAnchor xmlns:cdr="http://schemas.openxmlformats.org/drawingml/2006/chartDrawing">
    <cdr:from>
      <cdr:x>0.49862</cdr:x>
      <cdr:y>0.67872</cdr:y>
    </cdr:from>
    <cdr:to>
      <cdr:x>0.55712</cdr:x>
      <cdr:y>0.78199</cdr:y>
    </cdr:to>
    <cdr:sp macro="" textlink="">
      <cdr:nvSpPr>
        <cdr:cNvPr id="4" name="CuadroTexto 1"/>
        <cdr:cNvSpPr txBox="1"/>
      </cdr:nvSpPr>
      <cdr:spPr>
        <a:xfrm xmlns:a="http://schemas.openxmlformats.org/drawingml/2006/main">
          <a:off x="5172793" y="2833558"/>
          <a:ext cx="606884" cy="4311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800" b="1" dirty="0" smtClean="0">
              <a:solidFill>
                <a:schemeClr val="bg1"/>
              </a:solidFill>
            </a:rPr>
            <a:t>11%</a:t>
          </a:r>
          <a:endParaRPr lang="es-CO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0.12086</cdr:x>
      <cdr:y>0.51681</cdr:y>
    </cdr:from>
    <cdr:to>
      <cdr:x>0.17936</cdr:x>
      <cdr:y>0.62008</cdr:y>
    </cdr:to>
    <cdr:sp macro="" textlink="">
      <cdr:nvSpPr>
        <cdr:cNvPr id="5" name="CuadroTexto 1"/>
        <cdr:cNvSpPr txBox="1"/>
      </cdr:nvSpPr>
      <cdr:spPr>
        <a:xfrm xmlns:a="http://schemas.openxmlformats.org/drawingml/2006/main">
          <a:off x="1253808" y="2157613"/>
          <a:ext cx="606884" cy="4311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800" b="1" dirty="0" smtClean="0">
              <a:solidFill>
                <a:schemeClr val="bg1"/>
              </a:solidFill>
            </a:rPr>
            <a:t>15%</a:t>
          </a:r>
          <a:endParaRPr lang="es-CO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0.87553</cdr:x>
      <cdr:y>0.75885</cdr:y>
    </cdr:from>
    <cdr:to>
      <cdr:x>0.93403</cdr:x>
      <cdr:y>0.86212</cdr:y>
    </cdr:to>
    <cdr:sp macro="" textlink="">
      <cdr:nvSpPr>
        <cdr:cNvPr id="7" name="CuadroTexto 1"/>
        <cdr:cNvSpPr txBox="1"/>
      </cdr:nvSpPr>
      <cdr:spPr>
        <a:xfrm xmlns:a="http://schemas.openxmlformats.org/drawingml/2006/main">
          <a:off x="9082938" y="3168091"/>
          <a:ext cx="606884" cy="4311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800" b="1" dirty="0">
              <a:solidFill>
                <a:schemeClr val="bg1"/>
              </a:solidFill>
            </a:rPr>
            <a:t>8%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0.09103</cdr:x>
      <cdr:y>0.41585</cdr:y>
    </cdr:from>
    <cdr:to>
      <cdr:x>0.19607</cdr:x>
      <cdr:y>0.51522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844414" y="1830720"/>
          <a:ext cx="974349" cy="4374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400" b="1" dirty="0">
              <a:solidFill>
                <a:schemeClr val="bg1"/>
              </a:solidFill>
            </a:rPr>
            <a:t>+0,4%</a:t>
          </a:r>
        </a:p>
      </cdr:txBody>
    </cdr:sp>
  </cdr:relSizeAnchor>
  <cdr:relSizeAnchor xmlns:cdr="http://schemas.openxmlformats.org/drawingml/2006/chartDrawing">
    <cdr:from>
      <cdr:x>0.33173</cdr:x>
      <cdr:y>0.74807</cdr:y>
    </cdr:from>
    <cdr:to>
      <cdr:x>0.42931</cdr:x>
      <cdr:y>0.83059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3077082" y="3293224"/>
          <a:ext cx="905150" cy="3632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400" b="1" dirty="0">
              <a:solidFill>
                <a:schemeClr val="bg1"/>
              </a:solidFill>
            </a:rPr>
            <a:t>-22%</a:t>
          </a:r>
        </a:p>
      </cdr:txBody>
    </cdr:sp>
  </cdr:relSizeAnchor>
  <cdr:relSizeAnchor xmlns:cdr="http://schemas.openxmlformats.org/drawingml/2006/chartDrawing">
    <cdr:from>
      <cdr:x>0.55954</cdr:x>
      <cdr:y>0.5</cdr:y>
    </cdr:from>
    <cdr:to>
      <cdr:x>0.65712</cdr:x>
      <cdr:y>0.58635</cdr:y>
    </cdr:to>
    <cdr:sp macro="" textlink="">
      <cdr:nvSpPr>
        <cdr:cNvPr id="4" name="CuadroTexto 1"/>
        <cdr:cNvSpPr txBox="1"/>
      </cdr:nvSpPr>
      <cdr:spPr>
        <a:xfrm xmlns:a="http://schemas.openxmlformats.org/drawingml/2006/main">
          <a:off x="5190262" y="2201159"/>
          <a:ext cx="905150" cy="3801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400" b="1" dirty="0">
              <a:solidFill>
                <a:schemeClr val="bg1"/>
              </a:solidFill>
            </a:rPr>
            <a:t>+12%</a:t>
          </a:r>
        </a:p>
      </cdr:txBody>
    </cdr:sp>
  </cdr:relSizeAnchor>
  <cdr:relSizeAnchor xmlns:cdr="http://schemas.openxmlformats.org/drawingml/2006/chartDrawing">
    <cdr:from>
      <cdr:x>0.79913</cdr:x>
      <cdr:y>0.78328</cdr:y>
    </cdr:from>
    <cdr:to>
      <cdr:x>0.85297</cdr:x>
      <cdr:y>0.86676</cdr:y>
    </cdr:to>
    <cdr:sp macro="" textlink="">
      <cdr:nvSpPr>
        <cdr:cNvPr id="5" name="CuadroTexto 1"/>
        <cdr:cNvSpPr txBox="1"/>
      </cdr:nvSpPr>
      <cdr:spPr>
        <a:xfrm xmlns:a="http://schemas.openxmlformats.org/drawingml/2006/main">
          <a:off x="7412670" y="3448251"/>
          <a:ext cx="499466" cy="3675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400" b="1" dirty="0" smtClean="0">
              <a:solidFill>
                <a:schemeClr val="bg1"/>
              </a:solidFill>
            </a:rPr>
            <a:t>-5</a:t>
          </a:r>
          <a:r>
            <a:rPr lang="es-CO" sz="1400" b="1" dirty="0">
              <a:solidFill>
                <a:schemeClr val="bg1"/>
              </a:solidFill>
            </a:rPr>
            <a:t>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0.20148</cdr:x>
      <cdr:y>0.67616</cdr:y>
    </cdr:from>
    <cdr:to>
      <cdr:x>0.32485</cdr:x>
      <cdr:y>0.79086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1512665" y="2877327"/>
          <a:ext cx="926234" cy="4880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CO" sz="2400" b="1" dirty="0">
              <a:solidFill>
                <a:schemeClr val="bg1"/>
              </a:solidFill>
            </a:rPr>
            <a:t>29%</a:t>
          </a:r>
        </a:p>
      </cdr:txBody>
    </cdr:sp>
  </cdr:relSizeAnchor>
  <cdr:relSizeAnchor xmlns:cdr="http://schemas.openxmlformats.org/drawingml/2006/chartDrawing">
    <cdr:from>
      <cdr:x>0.5</cdr:x>
      <cdr:y>0.44265</cdr:y>
    </cdr:from>
    <cdr:to>
      <cdr:x>0.62338</cdr:x>
      <cdr:y>0.55735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3753888" y="1883637"/>
          <a:ext cx="926308" cy="4880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2400" b="1" dirty="0">
              <a:solidFill>
                <a:schemeClr val="bg1"/>
              </a:solidFill>
            </a:rPr>
            <a:t>64%</a:t>
          </a:r>
        </a:p>
      </cdr:txBody>
    </cdr:sp>
  </cdr:relSizeAnchor>
  <cdr:relSizeAnchor xmlns:cdr="http://schemas.openxmlformats.org/drawingml/2006/chartDrawing">
    <cdr:from>
      <cdr:x>0.80254</cdr:x>
      <cdr:y>0.81975</cdr:y>
    </cdr:from>
    <cdr:to>
      <cdr:x>0.92592</cdr:x>
      <cdr:y>0.93445</cdr:y>
    </cdr:to>
    <cdr:sp macro="" textlink="">
      <cdr:nvSpPr>
        <cdr:cNvPr id="4" name="CuadroTexto 1"/>
        <cdr:cNvSpPr txBox="1"/>
      </cdr:nvSpPr>
      <cdr:spPr>
        <a:xfrm xmlns:a="http://schemas.openxmlformats.org/drawingml/2006/main">
          <a:off x="6025284" y="3488313"/>
          <a:ext cx="926310" cy="4880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2400" b="1" dirty="0">
              <a:solidFill>
                <a:schemeClr val="bg1"/>
              </a:solidFill>
            </a:rPr>
            <a:t>8%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0.20963</cdr:x>
      <cdr:y>0.44702</cdr:y>
    </cdr:from>
    <cdr:to>
      <cdr:x>0.33123</cdr:x>
      <cdr:y>0.55298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1075697" y="1105516"/>
          <a:ext cx="623969" cy="262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200" b="1" dirty="0">
              <a:solidFill>
                <a:schemeClr val="bg1"/>
              </a:solidFill>
            </a:rPr>
            <a:t>81%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0.16536</cdr:x>
      <cdr:y>0.44829</cdr:y>
    </cdr:from>
    <cdr:to>
      <cdr:x>0.29261</cdr:x>
      <cdr:y>0.55171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950619" y="1108657"/>
          <a:ext cx="731554" cy="2557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200" b="1" dirty="0">
              <a:solidFill>
                <a:schemeClr val="bg1"/>
              </a:solidFill>
            </a:rPr>
            <a:t>41%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0.12962</cdr:x>
      <cdr:y>0.5</cdr:y>
    </cdr:from>
    <cdr:to>
      <cdr:x>0.25121</cdr:x>
      <cdr:y>0.60595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824986" y="1236539"/>
          <a:ext cx="773870" cy="2620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200" b="1" dirty="0">
              <a:solidFill>
                <a:schemeClr val="bg1"/>
              </a:solidFill>
            </a:rPr>
            <a:t>36%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0.10919</cdr:x>
      <cdr:y>0.71043</cdr:y>
    </cdr:from>
    <cdr:to>
      <cdr:x>0.16559</cdr:x>
      <cdr:y>0.77945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1199802" y="2984434"/>
          <a:ext cx="619746" cy="2899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CO" sz="1400" b="1" dirty="0">
              <a:solidFill>
                <a:schemeClr val="bg1"/>
              </a:solidFill>
            </a:rPr>
            <a:t>+13%</a:t>
          </a:r>
        </a:p>
      </cdr:txBody>
    </cdr:sp>
  </cdr:relSizeAnchor>
  <cdr:relSizeAnchor xmlns:cdr="http://schemas.openxmlformats.org/drawingml/2006/chartDrawing">
    <cdr:from>
      <cdr:x>0.29904</cdr:x>
      <cdr:y>0.54545</cdr:y>
    </cdr:from>
    <cdr:to>
      <cdr:x>0.34961</cdr:x>
      <cdr:y>0.61446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3286015" y="2291386"/>
          <a:ext cx="555683" cy="2899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100" b="1" dirty="0">
              <a:solidFill>
                <a:schemeClr val="bg1"/>
              </a:solidFill>
            </a:rPr>
            <a:t>-</a:t>
          </a:r>
          <a:r>
            <a:rPr lang="es-CO" sz="1600" b="1" dirty="0">
              <a:solidFill>
                <a:schemeClr val="bg1"/>
              </a:solidFill>
            </a:rPr>
            <a:t>6%</a:t>
          </a:r>
        </a:p>
      </cdr:txBody>
    </cdr:sp>
  </cdr:relSizeAnchor>
  <cdr:relSizeAnchor xmlns:cdr="http://schemas.openxmlformats.org/drawingml/2006/chartDrawing">
    <cdr:from>
      <cdr:x>0.84708</cdr:x>
      <cdr:y>0.65941</cdr:y>
    </cdr:from>
    <cdr:to>
      <cdr:x>0.90609</cdr:x>
      <cdr:y>0.7357</cdr:y>
    </cdr:to>
    <cdr:sp macro="" textlink="">
      <cdr:nvSpPr>
        <cdr:cNvPr id="4" name="CuadroTexto 1"/>
        <cdr:cNvSpPr txBox="1"/>
      </cdr:nvSpPr>
      <cdr:spPr>
        <a:xfrm xmlns:a="http://schemas.openxmlformats.org/drawingml/2006/main">
          <a:off x="9308071" y="2770110"/>
          <a:ext cx="648426" cy="3204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b="1" dirty="0">
              <a:solidFill>
                <a:schemeClr val="bg1"/>
              </a:solidFill>
            </a:rPr>
            <a:t> +</a:t>
          </a:r>
          <a:r>
            <a:rPr lang="es-CO" sz="1400" b="1" dirty="0">
              <a:solidFill>
                <a:schemeClr val="bg1"/>
              </a:solidFill>
            </a:rPr>
            <a:t>3%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0.83608</cdr:x>
      <cdr:y>0.42628</cdr:y>
    </cdr:from>
    <cdr:to>
      <cdr:x>0.89584</cdr:x>
      <cdr:y>0.5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8856860" y="1746521"/>
          <a:ext cx="633059" cy="302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200" b="1" dirty="0">
              <a:solidFill>
                <a:schemeClr val="bg1"/>
              </a:solidFill>
            </a:rPr>
            <a:t>  +</a:t>
          </a:r>
          <a:r>
            <a:rPr lang="es-CO" sz="1600" b="1" dirty="0">
              <a:solidFill>
                <a:schemeClr val="bg1"/>
              </a:solidFill>
            </a:rPr>
            <a:t>3</a:t>
          </a:r>
          <a:r>
            <a:rPr lang="es-CO" sz="1050" b="1" dirty="0">
              <a:solidFill>
                <a:schemeClr val="bg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0.3003</cdr:x>
      <cdr:y>0.46314</cdr:y>
    </cdr:from>
    <cdr:to>
      <cdr:x>0.36006</cdr:x>
      <cdr:y>0.53686</cdr:y>
    </cdr:to>
    <cdr:sp macro="" textlink="">
      <cdr:nvSpPr>
        <cdr:cNvPr id="3" name="CuadroTexto 1"/>
        <cdr:cNvSpPr txBox="1"/>
      </cdr:nvSpPr>
      <cdr:spPr>
        <a:xfrm xmlns:a="http://schemas.openxmlformats.org/drawingml/2006/main">
          <a:off x="3181149" y="1897540"/>
          <a:ext cx="633059" cy="302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200" b="1" dirty="0">
              <a:solidFill>
                <a:schemeClr val="bg1"/>
              </a:solidFill>
            </a:rPr>
            <a:t>  </a:t>
          </a:r>
          <a:r>
            <a:rPr lang="es-CO" sz="1200" b="1" dirty="0" smtClean="0">
              <a:solidFill>
                <a:schemeClr val="bg1"/>
              </a:solidFill>
            </a:rPr>
            <a:t>-</a:t>
          </a:r>
          <a:r>
            <a:rPr lang="es-CO" sz="1600" b="1" dirty="0" smtClean="0">
              <a:solidFill>
                <a:schemeClr val="bg1"/>
              </a:solidFill>
            </a:rPr>
            <a:t>11</a:t>
          </a:r>
          <a:r>
            <a:rPr lang="es-CO" sz="1050" b="1" dirty="0">
              <a:solidFill>
                <a:schemeClr val="bg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0.12161</cdr:x>
      <cdr:y>0.52206</cdr:y>
    </cdr:from>
    <cdr:to>
      <cdr:x>0.18137</cdr:x>
      <cdr:y>0.59578</cdr:y>
    </cdr:to>
    <cdr:sp macro="" textlink="">
      <cdr:nvSpPr>
        <cdr:cNvPr id="4" name="CuadroTexto 1"/>
        <cdr:cNvSpPr txBox="1"/>
      </cdr:nvSpPr>
      <cdr:spPr>
        <a:xfrm xmlns:a="http://schemas.openxmlformats.org/drawingml/2006/main">
          <a:off x="1288220" y="2138940"/>
          <a:ext cx="633059" cy="302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1200" b="1" dirty="0">
              <a:solidFill>
                <a:schemeClr val="bg1"/>
              </a:solidFill>
            </a:rPr>
            <a:t>  +</a:t>
          </a:r>
          <a:r>
            <a:rPr lang="es-CO" sz="1600" b="1" dirty="0">
              <a:solidFill>
                <a:schemeClr val="bg1"/>
              </a:solidFill>
            </a:rPr>
            <a:t>13</a:t>
          </a:r>
          <a:r>
            <a:rPr lang="es-CO" sz="1050" b="1" dirty="0">
              <a:solidFill>
                <a:schemeClr val="bg1"/>
              </a:solidFill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5880E-7F72-4919-A3B1-E70383FE6808}" type="datetimeFigureOut">
              <a:rPr lang="es-CO" smtClean="0"/>
              <a:pPr/>
              <a:t>10/06/2021</a:t>
            </a:fld>
            <a:endParaRPr lang="es-CO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FECA5-0463-40E2-9F4D-32F239396AE6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64575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Foto Hospital</a:t>
            </a:r>
            <a:r>
              <a:rPr lang="es-CO" baseline="0" dirty="0"/>
              <a:t> San José y Plataforma estratégica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4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88106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Mejorara imagen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5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05182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Mejorar</a:t>
            </a:r>
            <a:r>
              <a:rPr lang="es-CO" baseline="0" dirty="0"/>
              <a:t> imagen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6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06644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Inicia en Vocación de Servicio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8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59410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Inicia: 1. Integridad. 2. Espíritu investigativo de innovación 3. Liderazgo y competitividad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9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77644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Políticas Institucionales</a:t>
            </a:r>
          </a:p>
          <a:p>
            <a:r>
              <a:rPr lang="es-ES" dirty="0"/>
              <a:t>Integralidad y efectividad en la prestación de servicios de salud: MAITE</a:t>
            </a:r>
          </a:p>
          <a:p>
            <a:r>
              <a:rPr lang="es-ES" dirty="0"/>
              <a:t>Calidad de los servicios es nuestro compromiso: Acreditación - seguridad y humanización de los servicios</a:t>
            </a:r>
          </a:p>
          <a:p>
            <a:r>
              <a:rPr lang="es-ES" dirty="0"/>
              <a:t>Investigación, conocimiento e innovación, la mejor inversión: Hospital universitario - Infraestructura</a:t>
            </a:r>
          </a:p>
          <a:p>
            <a:r>
              <a:rPr lang="es-ES" dirty="0"/>
              <a:t>Hospital líder en buenas prácticas de gobierno corporativo y de gestión pública: MIPG</a:t>
            </a:r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10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62471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imagen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13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40564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REVISAR</a:t>
            </a:r>
            <a:r>
              <a:rPr lang="es-CO" baseline="0" dirty="0"/>
              <a:t> INDICADOR DE OPORTUNIDAD GINECOOBSTETRICIA POR QUÉ EMPEORÓ EN 2020 SI SEPARADO GINECO Y OBSTETRICIA MEJORÓ?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Oportunidad</a:t>
            </a:r>
            <a:r>
              <a:rPr lang="es-CO" baseline="0" dirty="0"/>
              <a:t> de apendicetomía: 6 horas</a:t>
            </a:r>
            <a:br>
              <a:rPr lang="es-CO" baseline="0" dirty="0"/>
            </a:br>
            <a:r>
              <a:rPr lang="es-CO" baseline="0" dirty="0"/>
              <a:t>Oportunidad IAM: 1 hora</a:t>
            </a:r>
            <a:br>
              <a:rPr lang="es-CO" baseline="0" dirty="0"/>
            </a:br>
            <a:r>
              <a:rPr lang="es-CO" baseline="0" dirty="0"/>
              <a:t>Oportunidad asignación de cita Pediatría:&lt;=5</a:t>
            </a:r>
          </a:p>
          <a:p>
            <a:r>
              <a:rPr lang="es-CO" baseline="0" dirty="0"/>
              <a:t>Oportunidad asignación de cita Ginecoobstetricia: &lt;=8</a:t>
            </a:r>
          </a:p>
          <a:p>
            <a:r>
              <a:rPr lang="es-CO" baseline="0" dirty="0"/>
              <a:t>Oportunidad asignación de cita Medicina interna: &lt;=15</a:t>
            </a:r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16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34073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dirty="0"/>
              <a:t>Programa</a:t>
            </a:r>
            <a:r>
              <a:rPr lang="es-CO" baseline="0" dirty="0"/>
              <a:t> de Auditoria para el mejoramiento de la calidad</a:t>
            </a:r>
            <a:endParaRPr lang="es-CO" dirty="0"/>
          </a:p>
          <a:p>
            <a:r>
              <a:rPr lang="es-CO" dirty="0"/>
              <a:t>En el año 2020 tuvimos un cumplimiento de todas las actividades del 92%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18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78032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Información</a:t>
            </a:r>
            <a:r>
              <a:rPr lang="es-CO" baseline="0" dirty="0"/>
              <a:t> año 2019, Meta Año 2021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19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21985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20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868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21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r>
              <a:rPr lang="es-CO" dirty="0">
                <a:latin typeface="Times New Roman" pitchFamily="18" charset="0"/>
              </a:rPr>
              <a:t>Imágenes humanización </a:t>
            </a:r>
          </a:p>
        </p:txBody>
      </p:sp>
    </p:spTree>
    <p:extLst>
      <p:ext uri="{BB962C8B-B14F-4D97-AF65-F5344CB8AC3E}">
        <p14:creationId xmlns:p14="http://schemas.microsoft.com/office/powerpoint/2010/main" val="2400085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22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r>
              <a:rPr lang="es-CO" dirty="0">
                <a:latin typeface="Times New Roman" pitchFamily="18" charset="0"/>
              </a:rPr>
              <a:t>Imágenes humanización</a:t>
            </a:r>
          </a:p>
        </p:txBody>
      </p:sp>
    </p:spTree>
    <p:extLst>
      <p:ext uri="{BB962C8B-B14F-4D97-AF65-F5344CB8AC3E}">
        <p14:creationId xmlns:p14="http://schemas.microsoft.com/office/powerpoint/2010/main" val="3637417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Información</a:t>
            </a:r>
            <a:r>
              <a:rPr lang="es-CO" baseline="0" dirty="0"/>
              <a:t> año 2019, Meta Año 2021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25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69925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Sin</a:t>
            </a:r>
            <a:r>
              <a:rPr lang="es-CO" baseline="0" dirty="0"/>
              <a:t> incluir partos ni </a:t>
            </a:r>
            <a:r>
              <a:rPr lang="es-CO" dirty="0"/>
              <a:t>cesáreas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26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95532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27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99083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Fuente:</a:t>
            </a:r>
            <a:r>
              <a:rPr lang="es-CO" baseline="0" dirty="0"/>
              <a:t> estadística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29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18208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30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6430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31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452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32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0253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33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281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35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3045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36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8040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37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3520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38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2981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39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4529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40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9658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41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7252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42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>
                <a:latin typeface="Trebuchet MS" panose="020B0603020202020204" pitchFamily="34" charset="0"/>
              </a:rPr>
              <a:t>1.para 46 funcionarios de planta del Hospital (32.9%) por presentar comorbilidades que los hace vulnerables si se contagian con covid19.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>
                <a:latin typeface="Trebuchet MS" panose="020B0603020202020204" pitchFamily="34" charset="0"/>
              </a:rPr>
              <a:t>3.</a:t>
            </a:r>
            <a:r>
              <a:rPr lang="es-MX" b="1" dirty="0">
                <a:latin typeface="Trebuchet MS" panose="020B0603020202020204" pitchFamily="34" charset="0"/>
              </a:rPr>
              <a:t> </a:t>
            </a:r>
            <a:r>
              <a:rPr lang="es-MX" b="0" dirty="0">
                <a:latin typeface="+mn-lt"/>
              </a:rPr>
              <a:t>A</a:t>
            </a:r>
            <a:r>
              <a:rPr lang="es-MX" dirty="0"/>
              <a:t>l 98% de los trabajadores de la planta del Hospital. Verificación del cumplimiento de esta actividad para contratistas y agremiaciones sindicales</a:t>
            </a:r>
            <a:endParaRPr lang="es-CO" b="1" dirty="0">
              <a:latin typeface="Trebuchet MS" panose="020B06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dirty="0"/>
          </a:p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2841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45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2210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49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8276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51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0443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FECA5-0463-40E2-9F4D-32F239396AE6}" type="slidenum">
              <a:rPr lang="es-CO" smtClean="0"/>
              <a:pPr/>
              <a:t>55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763313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56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7812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4AB782A5-B9EF-450D-80EF-064E71A53717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57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8332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01C07F5A-1BD1-455C-AA74-B6DE106FF0CB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58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1167342" y="696754"/>
            <a:ext cx="4656396" cy="347086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3104" tIns="46552" rIns="93104" bIns="46552" anchor="ctr"/>
          <a:lstStyle/>
          <a:p>
            <a:endParaRPr lang="es-CO" dirty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700405" y="4412774"/>
            <a:ext cx="5587027" cy="4164394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977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54C8-687B-4CD7-9F2C-73BF539B87E7}" type="datetimeFigureOut">
              <a:rPr lang="es-ES" smtClean="0"/>
              <a:pPr/>
              <a:t>10/06/2021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686AA-7A36-43D1-BF16-7D501745017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0064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54C8-687B-4CD7-9F2C-73BF539B87E7}" type="datetimeFigureOut">
              <a:rPr lang="es-ES" smtClean="0"/>
              <a:pPr/>
              <a:t>10/06/2021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686AA-7A36-43D1-BF16-7D501745017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799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54C8-687B-4CD7-9F2C-73BF539B87E7}" type="datetimeFigureOut">
              <a:rPr lang="es-ES" smtClean="0"/>
              <a:pPr/>
              <a:t>10/06/2021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686AA-7A36-43D1-BF16-7D501745017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6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54C8-687B-4CD7-9F2C-73BF539B87E7}" type="datetimeFigureOut">
              <a:rPr lang="es-ES" smtClean="0"/>
              <a:pPr/>
              <a:t>10/06/2021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686AA-7A36-43D1-BF16-7D501745017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2413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54C8-687B-4CD7-9F2C-73BF539B87E7}" type="datetimeFigureOut">
              <a:rPr lang="es-ES" smtClean="0"/>
              <a:pPr/>
              <a:t>10/06/2021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686AA-7A36-43D1-BF16-7D501745017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4180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54C8-687B-4CD7-9F2C-73BF539B87E7}" type="datetimeFigureOut">
              <a:rPr lang="es-ES" smtClean="0"/>
              <a:pPr/>
              <a:t>10/06/2021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686AA-7A36-43D1-BF16-7D501745017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569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54C8-687B-4CD7-9F2C-73BF539B87E7}" type="datetimeFigureOut">
              <a:rPr lang="es-ES" smtClean="0"/>
              <a:pPr/>
              <a:t>10/06/2021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686AA-7A36-43D1-BF16-7D501745017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9028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54C8-687B-4CD7-9F2C-73BF539B87E7}" type="datetimeFigureOut">
              <a:rPr lang="es-ES" smtClean="0"/>
              <a:pPr/>
              <a:t>10/06/2021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686AA-7A36-43D1-BF16-7D501745017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43203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54C8-687B-4CD7-9F2C-73BF539B87E7}" type="datetimeFigureOut">
              <a:rPr lang="es-ES" smtClean="0"/>
              <a:pPr/>
              <a:t>10/06/2021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686AA-7A36-43D1-BF16-7D501745017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5451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54C8-687B-4CD7-9F2C-73BF539B87E7}" type="datetimeFigureOut">
              <a:rPr lang="es-ES" smtClean="0"/>
              <a:pPr/>
              <a:t>10/06/2021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686AA-7A36-43D1-BF16-7D501745017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1070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654C8-687B-4CD7-9F2C-73BF539B87E7}" type="datetimeFigureOut">
              <a:rPr lang="es-ES" smtClean="0"/>
              <a:pPr/>
              <a:t>10/06/2021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686AA-7A36-43D1-BF16-7D501745017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8296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654C8-687B-4CD7-9F2C-73BF539B87E7}" type="datetimeFigureOut">
              <a:rPr lang="es-ES" smtClean="0"/>
              <a:pPr/>
              <a:t>10/06/2021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686AA-7A36-43D1-BF16-7D501745017F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60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0.jpeg"/><Relationship Id="rId4" Type="http://schemas.openxmlformats.org/officeDocument/2006/relationships/image" Target="../media/image1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16.jpe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5.xml"/><Relationship Id="rId5" Type="http://schemas.openxmlformats.org/officeDocument/2006/relationships/image" Target="../media/image18.png"/><Relationship Id="rId10" Type="http://schemas.microsoft.com/office/2007/relationships/diagramDrawing" Target="../diagrams/drawing5.xml"/><Relationship Id="rId4" Type="http://schemas.openxmlformats.org/officeDocument/2006/relationships/image" Target="../media/image17.jpeg"/><Relationship Id="rId9" Type="http://schemas.openxmlformats.org/officeDocument/2006/relationships/diagramColors" Target="../diagrams/colors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1.xml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chart" Target="../charts/chart12.xml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jp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jpg"/><Relationship Id="rId5" Type="http://schemas.openxmlformats.org/officeDocument/2006/relationships/image" Target="../media/image57.png"/><Relationship Id="rId15" Type="http://schemas.openxmlformats.org/officeDocument/2006/relationships/image" Target="../media/image67.jp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jpg"/><Relationship Id="rId14" Type="http://schemas.openxmlformats.org/officeDocument/2006/relationships/image" Target="../media/image66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1096" y="-292599"/>
            <a:ext cx="13732466" cy="915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49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7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2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2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César Edmundo Sarria Porras</a:t>
            </a:r>
            <a:endParaRPr lang="es-CO" sz="32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09"/>
          <a:stretch/>
        </p:blipFill>
        <p:spPr>
          <a:xfrm>
            <a:off x="2563258" y="1156770"/>
            <a:ext cx="7065484" cy="458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08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 Título"/>
          <p:cNvSpPr txBox="1">
            <a:spLocks/>
          </p:cNvSpPr>
          <p:nvPr/>
        </p:nvSpPr>
        <p:spPr>
          <a:xfrm>
            <a:off x="1343099" y="474974"/>
            <a:ext cx="9960627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0509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PLATAFORMA ESTRATÉGICA </a:t>
            </a:r>
            <a:endParaRPr lang="es-CO" sz="3200" b="1" dirty="0">
              <a:solidFill>
                <a:srgbClr val="00509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563" y="1258260"/>
            <a:ext cx="6979697" cy="451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2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/>
          <p:cNvGrpSpPr/>
          <p:nvPr/>
        </p:nvGrpSpPr>
        <p:grpSpPr>
          <a:xfrm>
            <a:off x="339635" y="513805"/>
            <a:ext cx="11486606" cy="4511042"/>
            <a:chOff x="339635" y="513805"/>
            <a:chExt cx="11486606" cy="4511042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4" t="34650" r="3025" b="26738"/>
            <a:stretch/>
          </p:blipFill>
          <p:spPr>
            <a:xfrm>
              <a:off x="339635" y="2377441"/>
              <a:ext cx="11486606" cy="2647406"/>
            </a:xfrm>
            <a:prstGeom prst="rect">
              <a:avLst/>
            </a:prstGeom>
          </p:spPr>
        </p:pic>
        <p:sp>
          <p:nvSpPr>
            <p:cNvPr id="13" name="CuadroTexto 12"/>
            <p:cNvSpPr txBox="1"/>
            <p:nvPr/>
          </p:nvSpPr>
          <p:spPr>
            <a:xfrm>
              <a:off x="574767" y="513805"/>
              <a:ext cx="110163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800" dirty="0">
                  <a:solidFill>
                    <a:schemeClr val="tx2"/>
                  </a:solidFill>
                  <a:latin typeface="Arial Black" panose="020B0A04020102020204" pitchFamily="34" charset="0"/>
                </a:rPr>
                <a:t>MISIÓN: El Hospital Universitario San José de Popayán</a:t>
              </a: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574767" y="1584960"/>
              <a:ext cx="33092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0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Presta servicios de salud de alta complejidad</a:t>
              </a: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3962400" y="1584960"/>
              <a:ext cx="40059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0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usuarios, sus familias y comunidad</a:t>
              </a:r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8325394" y="1584960"/>
              <a:ext cx="34224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0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 enfoque de calidad y mejoramiento continuo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309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/>
          <p:cNvGrpSpPr/>
          <p:nvPr/>
        </p:nvGrpSpPr>
        <p:grpSpPr>
          <a:xfrm>
            <a:off x="574767" y="513805"/>
            <a:ext cx="11016342" cy="4641668"/>
            <a:chOff x="574767" y="513805"/>
            <a:chExt cx="11016342" cy="4641668"/>
          </a:xfrm>
        </p:grpSpPr>
        <p:sp>
          <p:nvSpPr>
            <p:cNvPr id="15" name="CuadroTexto 14"/>
            <p:cNvSpPr txBox="1"/>
            <p:nvPr/>
          </p:nvSpPr>
          <p:spPr>
            <a:xfrm>
              <a:off x="574767" y="513805"/>
              <a:ext cx="110163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800" dirty="0">
                  <a:solidFill>
                    <a:schemeClr val="tx2"/>
                  </a:solidFill>
                  <a:latin typeface="Arial Black" panose="020B0A04020102020204" pitchFamily="34" charset="0"/>
                </a:rPr>
                <a:t>MISIÓN: El Hospital Universitario San José de Popayán</a:t>
              </a:r>
            </a:p>
          </p:txBody>
        </p:sp>
        <p:grpSp>
          <p:nvGrpSpPr>
            <p:cNvPr id="17" name="Grupo 16"/>
            <p:cNvGrpSpPr/>
            <p:nvPr/>
          </p:nvGrpSpPr>
          <p:grpSpPr>
            <a:xfrm>
              <a:off x="748937" y="1439449"/>
              <a:ext cx="10389325" cy="3716024"/>
              <a:chOff x="748937" y="1439449"/>
              <a:chExt cx="10389325" cy="3716024"/>
            </a:xfrm>
          </p:grpSpPr>
          <p:pic>
            <p:nvPicPr>
              <p:cNvPr id="9" name="Imagen 8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354" t="36683" r="10522" b="24832"/>
              <a:stretch/>
            </p:blipFill>
            <p:spPr>
              <a:xfrm>
                <a:off x="1262743" y="2516776"/>
                <a:ext cx="9649098" cy="2638697"/>
              </a:xfrm>
              <a:prstGeom prst="rect">
                <a:avLst/>
              </a:prstGeom>
            </p:spPr>
          </p:pic>
          <p:sp>
            <p:nvSpPr>
              <p:cNvPr id="14" name="CuadroTexto 13"/>
              <p:cNvSpPr txBox="1"/>
              <p:nvPr/>
            </p:nvSpPr>
            <p:spPr>
              <a:xfrm>
                <a:off x="748937" y="1439449"/>
                <a:ext cx="464167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2000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Por medio de su talento humano</a:t>
                </a:r>
              </a:p>
              <a:p>
                <a:pPr algn="ctr"/>
                <a:r>
                  <a:rPr lang="es-CO" sz="2000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comprometido con la integridad, seguridad y humanización del servicio</a:t>
                </a:r>
              </a:p>
            </p:txBody>
          </p:sp>
          <p:sp>
            <p:nvSpPr>
              <p:cNvPr id="16" name="CuadroTexto 15"/>
              <p:cNvSpPr txBox="1"/>
              <p:nvPr/>
            </p:nvSpPr>
            <p:spPr>
              <a:xfrm>
                <a:off x="6992982" y="1593337"/>
                <a:ext cx="41452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2000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apoyado en procesos de docencia e investigación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511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8" t="31102" r="10428" b="30657"/>
          <a:stretch/>
        </p:blipFill>
        <p:spPr>
          <a:xfrm>
            <a:off x="1271450" y="2133599"/>
            <a:ext cx="9649099" cy="262128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454331" y="365760"/>
            <a:ext cx="92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solidFill>
                  <a:schemeClr val="tx2"/>
                </a:solidFill>
                <a:latin typeface="Arial Black" panose="020B0A04020102020204" pitchFamily="34" charset="0"/>
              </a:rPr>
              <a:t>VISIÓN: Al año 2030, estar consolidados como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91886" y="1210269"/>
            <a:ext cx="3265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 Universitario acreditado en salud, reconocido a nivel nacional,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628707" y="1210269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énfasis en prestación de servicios complementarios,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778035" y="5015521"/>
            <a:ext cx="2586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Mediante un modelo de atención integral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689667" y="4877021"/>
            <a:ext cx="3857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enfoque de gestión sostenible por su </a:t>
            </a:r>
            <a:r>
              <a:rPr lang="es-CO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efectividad, responsabilidad </a:t>
            </a:r>
            <a:r>
              <a:rPr lang="es-CO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social, ambiental e innovación.</a:t>
            </a:r>
          </a:p>
        </p:txBody>
      </p:sp>
    </p:spTree>
    <p:extLst>
      <p:ext uri="{BB962C8B-B14F-4D97-AF65-F5344CB8AC3E}">
        <p14:creationId xmlns:p14="http://schemas.microsoft.com/office/powerpoint/2010/main" val="60068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11" name="Marcador de contenido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910" y="1600200"/>
            <a:ext cx="8050179" cy="4525963"/>
          </a:xfr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85" y="3427"/>
            <a:ext cx="12192000" cy="6854573"/>
          </a:xfrm>
          <a:prstGeom prst="rect">
            <a:avLst/>
          </a:prstGeom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18033197"/>
              </p:ext>
            </p:extLst>
          </p:nvPr>
        </p:nvGraphicFramePr>
        <p:xfrm>
          <a:off x="-997264" y="484301"/>
          <a:ext cx="8989120" cy="528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6" name="Grupo 5"/>
          <p:cNvGrpSpPr/>
          <p:nvPr/>
        </p:nvGrpSpPr>
        <p:grpSpPr>
          <a:xfrm>
            <a:off x="2737041" y="2365150"/>
            <a:ext cx="1520510" cy="1523863"/>
            <a:chOff x="1421010" y="1106629"/>
            <a:chExt cx="1253006" cy="1253006"/>
          </a:xfrm>
          <a:solidFill>
            <a:schemeClr val="accent5">
              <a:lumMod val="75000"/>
            </a:schemeClr>
          </a:solidFill>
        </p:grpSpPr>
        <p:sp>
          <p:nvSpPr>
            <p:cNvPr id="7" name="Elipse 6"/>
            <p:cNvSpPr/>
            <p:nvPr/>
          </p:nvSpPr>
          <p:spPr>
            <a:xfrm>
              <a:off x="1421010" y="1106629"/>
              <a:ext cx="1253006" cy="1253006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Elipse 4"/>
            <p:cNvSpPr/>
            <p:nvPr/>
          </p:nvSpPr>
          <p:spPr>
            <a:xfrm>
              <a:off x="1474269" y="1589236"/>
              <a:ext cx="1130294" cy="29946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b="1" dirty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PRINCIPIOS</a:t>
              </a:r>
              <a:endParaRPr lang="es-CO" b="1" kern="1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  <p:sp>
        <p:nvSpPr>
          <p:cNvPr id="9" name="1 Título"/>
          <p:cNvSpPr txBox="1">
            <a:spLocks/>
          </p:cNvSpPr>
          <p:nvPr/>
        </p:nvSpPr>
        <p:spPr>
          <a:xfrm>
            <a:off x="5408740" y="335442"/>
            <a:ext cx="6094709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PLATAFORMA ESTRATÉGICA </a:t>
            </a:r>
            <a:endParaRPr lang="es-CO" sz="28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418" y="1198256"/>
            <a:ext cx="3091354" cy="463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9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Título"/>
          <p:cNvSpPr txBox="1">
            <a:spLocks/>
          </p:cNvSpPr>
          <p:nvPr/>
        </p:nvSpPr>
        <p:spPr>
          <a:xfrm>
            <a:off x="1573980" y="334075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PLATAFORMA ESTRATÉGICA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313599168"/>
              </p:ext>
            </p:extLst>
          </p:nvPr>
        </p:nvGraphicFramePr>
        <p:xfrm>
          <a:off x="548641" y="1027611"/>
          <a:ext cx="11086010" cy="4685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3" name="Grupo 12"/>
          <p:cNvGrpSpPr/>
          <p:nvPr/>
        </p:nvGrpSpPr>
        <p:grpSpPr>
          <a:xfrm>
            <a:off x="5103223" y="3666309"/>
            <a:ext cx="2011680" cy="1942012"/>
            <a:chOff x="1421010" y="1106629"/>
            <a:chExt cx="1253006" cy="1253006"/>
          </a:xfrm>
          <a:solidFill>
            <a:schemeClr val="accent6">
              <a:lumMod val="75000"/>
            </a:schemeClr>
          </a:solidFill>
        </p:grpSpPr>
        <p:sp>
          <p:nvSpPr>
            <p:cNvPr id="14" name="Elipse 13"/>
            <p:cNvSpPr/>
            <p:nvPr/>
          </p:nvSpPr>
          <p:spPr>
            <a:xfrm>
              <a:off x="1421010" y="1106629"/>
              <a:ext cx="1253006" cy="1253006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Elipse 4"/>
            <p:cNvSpPr/>
            <p:nvPr/>
          </p:nvSpPr>
          <p:spPr>
            <a:xfrm>
              <a:off x="1512758" y="1577593"/>
              <a:ext cx="1069508" cy="3110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400" b="1" dirty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VALORES</a:t>
              </a:r>
              <a:endParaRPr lang="es-CO" sz="2400" b="1" kern="1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539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Título"/>
          <p:cNvSpPr txBox="1">
            <a:spLocks/>
          </p:cNvSpPr>
          <p:nvPr/>
        </p:nvSpPr>
        <p:spPr>
          <a:xfrm>
            <a:off x="1095009" y="294931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PLATAFORMA ESTRATÉGICA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938155280"/>
              </p:ext>
            </p:extLst>
          </p:nvPr>
        </p:nvGraphicFramePr>
        <p:xfrm>
          <a:off x="673250" y="1078217"/>
          <a:ext cx="10570989" cy="4655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upo 3"/>
          <p:cNvGrpSpPr/>
          <p:nvPr/>
        </p:nvGrpSpPr>
        <p:grpSpPr>
          <a:xfrm>
            <a:off x="8454276" y="1078217"/>
            <a:ext cx="1785351" cy="1650148"/>
            <a:chOff x="1421010" y="1106629"/>
            <a:chExt cx="1253006" cy="1253006"/>
          </a:xfrm>
          <a:solidFill>
            <a:schemeClr val="accent1">
              <a:lumMod val="75000"/>
            </a:schemeClr>
          </a:solidFill>
        </p:grpSpPr>
        <p:sp>
          <p:nvSpPr>
            <p:cNvPr id="6" name="Elipse 5"/>
            <p:cNvSpPr/>
            <p:nvPr/>
          </p:nvSpPr>
          <p:spPr>
            <a:xfrm>
              <a:off x="1421010" y="1106629"/>
              <a:ext cx="1253006" cy="1253006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Elipse 4"/>
            <p:cNvSpPr/>
            <p:nvPr/>
          </p:nvSpPr>
          <p:spPr>
            <a:xfrm>
              <a:off x="1512758" y="1577593"/>
              <a:ext cx="1069508" cy="3110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b="1" dirty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POLÍTICAS</a:t>
              </a:r>
              <a:endParaRPr lang="es-CO" sz="1000" b="1" kern="12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997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>
                <a:solidFill>
                  <a:schemeClr val="tx2"/>
                </a:solidFill>
                <a:latin typeface="Arial Black" panose="020B0A04020102020204" pitchFamily="34" charset="0"/>
              </a:rPr>
              <a:t>Clara Lorena Knudson Campo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9"/>
          <a:stretch/>
        </p:blipFill>
        <p:spPr>
          <a:xfrm>
            <a:off x="2785560" y="1284514"/>
            <a:ext cx="6620880" cy="432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2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 Título"/>
          <p:cNvSpPr txBox="1">
            <a:spLocks/>
          </p:cNvSpPr>
          <p:nvPr/>
        </p:nvSpPr>
        <p:spPr>
          <a:xfrm>
            <a:off x="113213" y="418012"/>
            <a:ext cx="11669484" cy="7228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ASEGURAMIENTO DE LA CALIDAD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46" y="1254035"/>
            <a:ext cx="4849217" cy="449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37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 txBox="1">
            <a:spLocks/>
          </p:cNvSpPr>
          <p:nvPr/>
        </p:nvSpPr>
        <p:spPr>
          <a:xfrm>
            <a:off x="2653843" y="368910"/>
            <a:ext cx="694300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HABILITACIÓN DE SERVICIOS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362802"/>
              </p:ext>
            </p:extLst>
          </p:nvPr>
        </p:nvGraphicFramePr>
        <p:xfrm>
          <a:off x="5211571" y="2249473"/>
          <a:ext cx="6058163" cy="276629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8745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36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179745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Servicios Declarados en el</a:t>
                      </a:r>
                      <a:r>
                        <a:rPr lang="es-CO" sz="2000" u="none" strike="noStrike" baseline="0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es-CO" sz="2000" u="none" strike="noStrike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Registro Especial de Prestadores de Servicios de Salud (REPS)</a:t>
                      </a:r>
                      <a:endParaRPr lang="es-CO" sz="2000" b="0" i="0" u="none" strike="noStrike" dirty="0">
                        <a:solidFill>
                          <a:srgbClr val="FFFFFF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8851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000" u="none" strike="noStrike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Servicios certificados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33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8851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2000" u="none" strike="noStrike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Servicios habilitados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55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88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Total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88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90" y="1236617"/>
            <a:ext cx="3310167" cy="441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8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 txBox="1">
            <a:spLocks/>
          </p:cNvSpPr>
          <p:nvPr/>
        </p:nvSpPr>
        <p:spPr>
          <a:xfrm>
            <a:off x="3396343" y="351491"/>
            <a:ext cx="5928265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CAPACIDAD INSTALADA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916193"/>
              </p:ext>
            </p:extLst>
          </p:nvPr>
        </p:nvGraphicFramePr>
        <p:xfrm>
          <a:off x="721550" y="1562658"/>
          <a:ext cx="5807497" cy="352221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0120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954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6332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Capacidad Instalada</a:t>
                      </a:r>
                      <a:endParaRPr lang="es-CO" sz="20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Cantidad</a:t>
                      </a:r>
                      <a:endParaRPr lang="es-CO" sz="20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63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Ambulancia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63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Camas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385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63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Salas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63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Sillas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52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Camillas de observación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80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52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Consultorios urgencias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616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Consultorio consulta externa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63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Mesas de parto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20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216" y="1134777"/>
            <a:ext cx="4630783" cy="463078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40080" y="5094066"/>
            <a:ext cx="56344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Estadística Hospital Universitario San José de Popayán E.S.E.</a:t>
            </a:r>
          </a:p>
        </p:txBody>
      </p:sp>
    </p:spTree>
    <p:extLst>
      <p:ext uri="{BB962C8B-B14F-4D97-AF65-F5344CB8AC3E}">
        <p14:creationId xmlns:p14="http://schemas.microsoft.com/office/powerpoint/2010/main" val="354821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 txBox="1">
            <a:spLocks/>
          </p:cNvSpPr>
          <p:nvPr/>
        </p:nvSpPr>
        <p:spPr>
          <a:xfrm>
            <a:off x="1530437" y="377618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NUEVOS SERVICIOS 2020 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312586344"/>
              </p:ext>
            </p:extLst>
          </p:nvPr>
        </p:nvGraphicFramePr>
        <p:xfrm>
          <a:off x="1530437" y="1850503"/>
          <a:ext cx="3799209" cy="3313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769" y="1227907"/>
            <a:ext cx="5243141" cy="452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5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 txBox="1">
            <a:spLocks/>
          </p:cNvSpPr>
          <p:nvPr/>
        </p:nvSpPr>
        <p:spPr>
          <a:xfrm>
            <a:off x="1382392" y="438578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INDICADORES DE CALIDAD RES.408/2018 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702632"/>
              </p:ext>
            </p:extLst>
          </p:nvPr>
        </p:nvGraphicFramePr>
        <p:xfrm>
          <a:off x="477520" y="1829826"/>
          <a:ext cx="11009086" cy="3430870"/>
        </p:xfrm>
        <a:graphic>
          <a:graphicData uri="http://schemas.openxmlformats.org/drawingml/2006/table">
            <a:tbl>
              <a:tblPr/>
              <a:tblGrid>
                <a:gridCol w="81288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032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236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33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90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META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19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Oportunidad en la realización de apendicetomía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93%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55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Número de pacientes pediátricos con neumonías broncoaspirativas de origen intrahospitalario y variación interanual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7023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Oportunidad en la atención especifica de pacientes con diagnostico al egreso de infarto agudo de miocardio (IAM)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99%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863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Tiempo promedio de espera para la asignación de cita de pediatría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≤5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3,85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6,47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19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Análisis de mortalidad intrahospitalaria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19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Tiempo promedio de espera para la asignación de cita de ginecobstetricia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≤8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3,40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5,96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19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Tiempo promedio de espera para la asignación de cita de medicina interna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≤15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5,86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3,98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15834" y="5251269"/>
            <a:ext cx="56344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Estadística Hospital Universitario San José de Popayán E.S.E.</a:t>
            </a:r>
          </a:p>
        </p:txBody>
      </p:sp>
    </p:spTree>
    <p:extLst>
      <p:ext uri="{BB962C8B-B14F-4D97-AF65-F5344CB8AC3E}">
        <p14:creationId xmlns:p14="http://schemas.microsoft.com/office/powerpoint/2010/main" val="412011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 txBox="1">
            <a:spLocks/>
          </p:cNvSpPr>
          <p:nvPr/>
        </p:nvSpPr>
        <p:spPr>
          <a:xfrm>
            <a:off x="1285145" y="307949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INDICADORES DE CALIDAD RES. 256/2016 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014227"/>
              </p:ext>
            </p:extLst>
          </p:nvPr>
        </p:nvGraphicFramePr>
        <p:xfrm>
          <a:off x="841248" y="1091235"/>
          <a:ext cx="10625329" cy="4673587"/>
        </p:xfrm>
        <a:graphic>
          <a:graphicData uri="http://schemas.openxmlformats.org/drawingml/2006/table">
            <a:tbl>
              <a:tblPr/>
              <a:tblGrid>
                <a:gridCol w="79902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75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175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92621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CALIDAD DE ATENCIÓN</a:t>
                      </a:r>
                    </a:p>
                  </a:txBody>
                  <a:tcPr marL="6226" marR="6226" marT="6226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6226" marR="6226" marT="6226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6226" marR="6226" marT="6226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1683"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Porcentaje pacientes atendidos por urgencias remitidos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3,37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2,84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33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Razón Pacientes remitidas para atención de parto por partos atendidos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0,009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0,006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33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Proporción de reingreso de pacientes al servicio de urgencias en menos de 72 horas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0,11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0,19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33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Proporción de reingreso de pacientes al servicio de urgencias en menos de 72 horas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0,001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0,002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33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Tiempo promedio de espera para la asignación de cita de medicina interna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5,9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33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Tiempo promedio de espera para la asignación de cita de pediatría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3,9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6,5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33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Tiempo promedio de espera para la asignación de cita de ginecología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6,3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33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Tiempo promedio de espera para la asignación de cita de obstetricia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3,4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33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Tiempo promedio de espera para la asignación de cita de cirugía general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4,4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3366"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Tiempo promedio de espera para la atención del paciente clasificado como </a:t>
                      </a:r>
                      <a:r>
                        <a:rPr lang="es-CO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Triage</a:t>
                      </a:r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2 en el servicio de urgencias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35,8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50,4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1683">
                <a:tc>
                  <a:txBody>
                    <a:bodyPr/>
                    <a:lstStyle/>
                    <a:p>
                      <a:pPr algn="just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Proporción de satisfacción global de los usuarios en la IPS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0,973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0,973</a:t>
                      </a:r>
                    </a:p>
                  </a:txBody>
                  <a:tcPr marL="6226" marR="6226" marT="6226" marB="0" anchor="ctr">
                    <a:lnL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9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722811" y="5764822"/>
            <a:ext cx="6487886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información:Estadística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Hospital Universitario San José de Popayán E.S.E.</a:t>
            </a:r>
          </a:p>
        </p:txBody>
      </p:sp>
    </p:spTree>
    <p:extLst>
      <p:ext uri="{BB962C8B-B14F-4D97-AF65-F5344CB8AC3E}">
        <p14:creationId xmlns:p14="http://schemas.microsoft.com/office/powerpoint/2010/main" val="17938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 txBox="1">
            <a:spLocks/>
          </p:cNvSpPr>
          <p:nvPr/>
        </p:nvSpPr>
        <p:spPr>
          <a:xfrm>
            <a:off x="1086301" y="348083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PAMEC  </a:t>
            </a:r>
            <a:endParaRPr lang="es-CO" sz="36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464734"/>
              </p:ext>
            </p:extLst>
          </p:nvPr>
        </p:nvGraphicFramePr>
        <p:xfrm>
          <a:off x="673963" y="1209009"/>
          <a:ext cx="6292893" cy="454462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0555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61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38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78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95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2186">
                <a:tc rowSpan="2">
                  <a:txBody>
                    <a:bodyPr/>
                    <a:lstStyle/>
                    <a:p>
                      <a:pPr algn="ctr"/>
                      <a:endParaRPr lang="es-CO" sz="11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CO" sz="20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PAMEC 2020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Enero a Diciembre de 2020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sz="110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7927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Actividades planeadas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Actividades cumplidas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 desarrollo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05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Porcentaje de cumplimiento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2186">
                <a:tc>
                  <a:txBody>
                    <a:bodyPr/>
                    <a:lstStyle/>
                    <a:p>
                      <a:pPr algn="ctr"/>
                      <a:r>
                        <a:rPr lang="es-CO" sz="110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Asistencial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138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134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91%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2186">
                <a:tc>
                  <a:txBody>
                    <a:bodyPr/>
                    <a:lstStyle/>
                    <a:p>
                      <a:pPr algn="ctr"/>
                      <a:r>
                        <a:rPr lang="es-CO" sz="110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Direccionamiento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94%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2186">
                <a:tc>
                  <a:txBody>
                    <a:bodyPr/>
                    <a:lstStyle/>
                    <a:p>
                      <a:pPr algn="ctr"/>
                      <a:r>
                        <a:rPr lang="es-CO" sz="110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Gerencia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86%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2186">
                <a:tc>
                  <a:txBody>
                    <a:bodyPr/>
                    <a:lstStyle/>
                    <a:p>
                      <a:pPr algn="ctr"/>
                      <a:r>
                        <a:rPr lang="es-CO" sz="110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Mejoramiento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0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100%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9607">
                <a:tc>
                  <a:txBody>
                    <a:bodyPr/>
                    <a:lstStyle/>
                    <a:p>
                      <a:pPr algn="ctr"/>
                      <a:r>
                        <a:rPr lang="es-CO" sz="110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Gerencia de Talento</a:t>
                      </a:r>
                      <a:r>
                        <a:rPr lang="es-CO" sz="1100" b="1" baseline="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Humano</a:t>
                      </a:r>
                      <a:endParaRPr lang="es-CO" sz="1100" b="1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93%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9607">
                <a:tc>
                  <a:txBody>
                    <a:bodyPr/>
                    <a:lstStyle/>
                    <a:p>
                      <a:pPr algn="ctr"/>
                      <a:r>
                        <a:rPr lang="es-CO" sz="110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Gestión del Ambiente Físico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91%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2186">
                <a:tc>
                  <a:txBody>
                    <a:bodyPr/>
                    <a:lstStyle/>
                    <a:p>
                      <a:pPr algn="ctr"/>
                      <a:r>
                        <a:rPr lang="es-CO" sz="110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Tecnología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88%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2186">
                <a:tc>
                  <a:txBody>
                    <a:bodyPr/>
                    <a:lstStyle/>
                    <a:p>
                      <a:pPr algn="ctr"/>
                      <a:r>
                        <a:rPr lang="es-CO" sz="110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Gerencia de la Información</a:t>
                      </a:r>
                      <a:r>
                        <a:rPr lang="es-CO" sz="1100" b="1" baseline="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</a:t>
                      </a:r>
                      <a:endParaRPr lang="es-CO" sz="1100" b="1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93%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2186">
                <a:tc>
                  <a:txBody>
                    <a:bodyPr/>
                    <a:lstStyle/>
                    <a:p>
                      <a:pPr algn="ctr"/>
                      <a:r>
                        <a:rPr lang="es-CO" sz="110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388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354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92%</a:t>
                      </a:r>
                      <a:endParaRPr lang="es-CO" sz="1600" b="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1973816997"/>
              </p:ext>
            </p:extLst>
          </p:nvPr>
        </p:nvGraphicFramePr>
        <p:xfrm>
          <a:off x="6418217" y="1209009"/>
          <a:ext cx="5930537" cy="4466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574766" y="5723556"/>
            <a:ext cx="56344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Estadística Hospital Universitario San José de Popayán E.S.E.</a:t>
            </a:r>
          </a:p>
        </p:txBody>
      </p:sp>
    </p:spTree>
    <p:extLst>
      <p:ext uri="{BB962C8B-B14F-4D97-AF65-F5344CB8AC3E}">
        <p14:creationId xmlns:p14="http://schemas.microsoft.com/office/powerpoint/2010/main" val="327062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1448078" y="305860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HUMANIZACIÓN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Imagen 5" descr="C:\Users\humanizacion1\Downloads\PHOTO-2020-05-07-09-25-2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994" y="832948"/>
            <a:ext cx="2555557" cy="1332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C:\Users\humanizacion1\Downloads\104106897_256895625580511_4976956775851786824_n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5"/>
          <a:stretch/>
        </p:blipFill>
        <p:spPr bwMode="auto">
          <a:xfrm>
            <a:off x="8619994" y="4305361"/>
            <a:ext cx="2555557" cy="150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3"/>
          <p:cNvPicPr>
            <a:picLocks noChangeAspect="1"/>
          </p:cNvPicPr>
          <p:nvPr/>
        </p:nvPicPr>
        <p:blipFill rotWithShape="1">
          <a:blip r:embed="rId5"/>
          <a:srcRect l="2254" t="2625" r="1657" b="2285"/>
          <a:stretch/>
        </p:blipFill>
        <p:spPr>
          <a:xfrm>
            <a:off x="8619994" y="2391717"/>
            <a:ext cx="2555557" cy="16871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/>
          <p:cNvSpPr txBox="1"/>
          <p:nvPr/>
        </p:nvSpPr>
        <p:spPr>
          <a:xfrm>
            <a:off x="5164183" y="931817"/>
            <a:ext cx="2612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Buen Trato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164685354"/>
              </p:ext>
            </p:extLst>
          </p:nvPr>
        </p:nvGraphicFramePr>
        <p:xfrm>
          <a:off x="620792" y="1360894"/>
          <a:ext cx="7304008" cy="4447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3927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38103" y="4883452"/>
            <a:ext cx="76983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Apoyo Espiritual y Emocional</a:t>
            </a:r>
            <a:r>
              <a:rPr lang="es-E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Celebraciones eucarísticas</a:t>
            </a:r>
            <a:b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Implementación del código lila de pacientes en su ultima etapa de vida</a:t>
            </a: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448078" y="384237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HUMANIZACIÓN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1" name="Imagen 9" descr="C:\Users\humanizacion1\Downloads\104423067_307737847294388_2372602057951172027_n (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1634" y="1531001"/>
            <a:ext cx="5215770" cy="3023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160" y="1531001"/>
            <a:ext cx="5033464" cy="3023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1022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1448078" y="384237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HUMANIZACIÓN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940525" y="2566972"/>
            <a:ext cx="43020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Usuario y Familia Informados</a:t>
            </a:r>
            <a:r>
              <a:rPr lang="es-E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Guía del Usuario</a:t>
            </a:r>
            <a:b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Promoción del autocuidado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505"/>
          <a:stretch/>
        </p:blipFill>
        <p:spPr>
          <a:xfrm>
            <a:off x="6459860" y="1385237"/>
            <a:ext cx="5077097" cy="441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2794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119155" y="631763"/>
            <a:ext cx="48498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HUMANIZACIÓN</a:t>
            </a:r>
            <a:endParaRPr lang="es-CO" sz="3200" dirty="0"/>
          </a:p>
        </p:txBody>
      </p:sp>
      <p:pic>
        <p:nvPicPr>
          <p:cNvPr id="16" name="Imagen 7" descr="C:\Users\humanizacion1\Downloads\104040113_876826902839613_5896628004523326858_n.jpg"/>
          <p:cNvPicPr>
            <a:picLocks noChangeAspect="1"/>
          </p:cNvPicPr>
          <p:nvPr/>
        </p:nvPicPr>
        <p:blipFill rotWithShape="1">
          <a:blip r:embed="rId3"/>
          <a:srcRect l="7126" r="6519"/>
          <a:stretch/>
        </p:blipFill>
        <p:spPr>
          <a:xfrm>
            <a:off x="1193073" y="1959284"/>
            <a:ext cx="4841967" cy="365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ángulo 16"/>
          <p:cNvSpPr/>
          <p:nvPr/>
        </p:nvSpPr>
        <p:spPr>
          <a:xfrm>
            <a:off x="3899057" y="1216538"/>
            <a:ext cx="43020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Sensibilización y capacitación al cliente interno</a:t>
            </a:r>
            <a:r>
              <a:rPr lang="es-E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081" y="1977280"/>
            <a:ext cx="4811896" cy="360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667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>
                <a:solidFill>
                  <a:schemeClr val="tx2"/>
                </a:solidFill>
                <a:latin typeface="Arial Black" panose="020B0A04020102020204" pitchFamily="34" charset="0"/>
              </a:rPr>
              <a:t>Óscar Fernando Rosero Vargas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6"/>
          <a:stretch/>
        </p:blipFill>
        <p:spPr>
          <a:xfrm>
            <a:off x="2888411" y="1337094"/>
            <a:ext cx="6415177" cy="445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0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681" y="1377495"/>
            <a:ext cx="6529118" cy="435274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351315" y="577924"/>
            <a:ext cx="79413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PRESTACIÓN DE SERVICIOS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57547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182101"/>
              </p:ext>
            </p:extLst>
          </p:nvPr>
        </p:nvGraphicFramePr>
        <p:xfrm>
          <a:off x="458225" y="1813087"/>
          <a:ext cx="6358149" cy="370748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2041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352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93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93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69368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Variable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Variación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22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Camas de hospitalización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Total egresos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22,457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17,684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-27%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2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Porcentaje</a:t>
                      </a:r>
                      <a:r>
                        <a:rPr lang="es-CO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ocupacional 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89,2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66,1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-35%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22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Promedio</a:t>
                      </a:r>
                      <a:r>
                        <a:rPr lang="es-CO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días estancia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5,3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6,3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Giro cama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71,52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52,32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-37%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00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Consultas</a:t>
                      </a:r>
                      <a:r>
                        <a:rPr lang="es-CO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electivas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46,597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32,723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-42%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95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Consulta</a:t>
                      </a:r>
                      <a:r>
                        <a:rPr lang="es-CO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de medicina general urgente realizada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33,550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23,384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-43%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2351315" y="577924"/>
            <a:ext cx="79413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PRESTACIÓN DE SERVICIOS</a:t>
            </a:r>
            <a:endParaRPr lang="es-CO" sz="32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4" r="10034"/>
          <a:stretch/>
        </p:blipFill>
        <p:spPr>
          <a:xfrm>
            <a:off x="7262948" y="2170139"/>
            <a:ext cx="4328161" cy="314525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57051" y="5520569"/>
            <a:ext cx="7040035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Estadística Hospital Universitario San José de Popayán E.S.E.</a:t>
            </a:r>
          </a:p>
        </p:txBody>
      </p:sp>
    </p:spTree>
    <p:extLst>
      <p:ext uri="{BB962C8B-B14F-4D97-AF65-F5344CB8AC3E}">
        <p14:creationId xmlns:p14="http://schemas.microsoft.com/office/powerpoint/2010/main" val="154280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1099920" y="360201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PRESTACIÓN DE SERVICIOS 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400990"/>
              </p:ext>
            </p:extLst>
          </p:nvPr>
        </p:nvGraphicFramePr>
        <p:xfrm>
          <a:off x="4676502" y="1298918"/>
          <a:ext cx="6928989" cy="363884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7829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49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600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109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6060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Variable</a:t>
                      </a:r>
                      <a:endParaRPr lang="es-CO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809" marR="7809" marT="780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2019</a:t>
                      </a:r>
                      <a:endParaRPr lang="es-CO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809" marR="7809" marT="780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2020</a:t>
                      </a:r>
                      <a:endParaRPr lang="es-CO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809" marR="7809" marT="7809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Variación</a:t>
                      </a:r>
                      <a:endParaRPr lang="es-CO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809" marR="7809" marT="7809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322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Total de Cirugías realizadas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809" marR="7809" marT="7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34.328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28.190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-22%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770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Número de partos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809" marR="7809" marT="7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1.419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983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-44%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76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Porcentaje de partos por cesárea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809" marR="7809" marT="7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47,99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51,48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322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Exámenes de laboratorio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809" marR="7809" marT="7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685.126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663.869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-3%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76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Número de imágenes diagnósticas tomadas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809" marR="7809" marT="7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102.309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82.174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-25%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575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Consulta de medicina especializada urgente, realizada.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809" marR="7809" marT="7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79.272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64.632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-23%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59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Dosis de biológico</a:t>
                      </a:r>
                      <a:r>
                        <a:rPr lang="es-CO" sz="1600" u="none" strike="noStrike" baseline="0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aplicadas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809" marR="7809" marT="78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2.742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1.808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-52%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49"/>
          <a:stretch/>
        </p:blipFill>
        <p:spPr>
          <a:xfrm>
            <a:off x="740229" y="1143487"/>
            <a:ext cx="3344091" cy="449095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638633" y="4937760"/>
            <a:ext cx="6966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</a:t>
            </a:r>
            <a:r>
              <a:rPr lang="es-CO" sz="800" dirty="0">
                <a:latin typeface="Arial" panose="020B0604020202020204" pitchFamily="34" charset="0"/>
                <a:cs typeface="Arial" panose="020B0604020202020204" pitchFamily="34" charset="0"/>
              </a:rPr>
              <a:t>Estadística Hospital Universitario San José de Popayán E.S.E.</a:t>
            </a:r>
          </a:p>
        </p:txBody>
      </p:sp>
    </p:spTree>
    <p:extLst>
      <p:ext uri="{BB962C8B-B14F-4D97-AF65-F5344CB8AC3E}">
        <p14:creationId xmlns:p14="http://schemas.microsoft.com/office/powerpoint/2010/main" val="182109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597802"/>
              </p:ext>
            </p:extLst>
          </p:nvPr>
        </p:nvGraphicFramePr>
        <p:xfrm>
          <a:off x="512464" y="1598266"/>
          <a:ext cx="4378035" cy="293770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6741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41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97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0116">
                <a:tc gridSpan="3"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Producción</a:t>
                      </a:r>
                      <a:r>
                        <a:rPr lang="es-CO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(UVR)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116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Periodo</a:t>
                      </a:r>
                      <a:endParaRPr lang="es-CO" sz="1600" b="1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s-CO" sz="1600" b="1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s-CO" sz="1600" b="1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116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Primer Trimestre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5.479.604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5.218.077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0116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Segundo Trimestre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5.712.207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3.615.569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0116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Tercer Trimestre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5.888.625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4.865.987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0116"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Cuarto Trimestre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5.897.388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5.991.435</a:t>
                      </a:r>
                      <a:endParaRPr lang="es-CO" sz="16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9" name="1 Título"/>
          <p:cNvSpPr txBox="1">
            <a:spLocks/>
          </p:cNvSpPr>
          <p:nvPr/>
        </p:nvSpPr>
        <p:spPr>
          <a:xfrm>
            <a:off x="1099920" y="360201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PRODUCCIÓN DE SERVICIOS 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7509551"/>
              </p:ext>
            </p:extLst>
          </p:nvPr>
        </p:nvGraphicFramePr>
        <p:xfrm>
          <a:off x="5125286" y="1381065"/>
          <a:ext cx="6537380" cy="3551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409302" y="4535974"/>
            <a:ext cx="56344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Estadística Hospital Universitario San José de Popayán E.S.E.</a:t>
            </a:r>
          </a:p>
        </p:txBody>
      </p:sp>
    </p:spTree>
    <p:extLst>
      <p:ext uri="{BB962C8B-B14F-4D97-AF65-F5344CB8AC3E}">
        <p14:creationId xmlns:p14="http://schemas.microsoft.com/office/powerpoint/2010/main" val="297023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099920" y="360201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PERFIL EPIDEMIOLÓGICO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075544" y="5724252"/>
            <a:ext cx="56344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Estadística Hospital Universitario San José de Popayán E.S.E.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xmlns="" id="{0B68F569-DF53-49E7-94CF-5FB2A4057F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844966"/>
              </p:ext>
            </p:extLst>
          </p:nvPr>
        </p:nvGraphicFramePr>
        <p:xfrm>
          <a:off x="2075544" y="1061993"/>
          <a:ext cx="7469049" cy="147492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805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605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79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558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Cinco Primeras Causas de Morbilidad por Urgencias</a:t>
                      </a:r>
                      <a:endParaRPr lang="es-CO" sz="12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Orden</a:t>
                      </a:r>
                      <a:endParaRPr lang="es-CO" sz="11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Descripción Diagnóstico</a:t>
                      </a:r>
                      <a:endParaRPr lang="es-CO" sz="11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Cantidad</a:t>
                      </a:r>
                      <a:endParaRPr lang="es-CO" sz="11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Infección debida a Coronavirus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1.108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2386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dolores abdominales y los no especificados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529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Cuerpo extraño en la cornea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351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Infección de vías urinarias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340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Cefalea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xmlns="" id="{27C6E872-11D1-4FC0-B269-D7EFA8B56B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457751"/>
              </p:ext>
            </p:extLst>
          </p:nvPr>
        </p:nvGraphicFramePr>
        <p:xfrm>
          <a:off x="2075544" y="2625182"/>
          <a:ext cx="7469049" cy="147492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805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605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79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558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Cinco Primeras Causas de Morbilidad por Consulta Externa</a:t>
                      </a:r>
                      <a:endParaRPr lang="es-CO" sz="12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Orden</a:t>
                      </a:r>
                      <a:endParaRPr lang="es-CO" sz="11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Descripción Diagnóstico</a:t>
                      </a:r>
                      <a:endParaRPr lang="es-CO" sz="11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CANTIDAD</a:t>
                      </a:r>
                      <a:endParaRPr lang="es-CO" sz="11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Hiperplasia de la próstata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2386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estados posquirúrgicos especificados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 dolor crónico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Venas varicosas de los miembros inferiores sin ulcera ni inflamación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Trastorno de disco lumbar y otros- con radiculopatía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xmlns="" id="{10A8782D-FF8C-4312-B541-7D63003CCA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422254"/>
              </p:ext>
            </p:extLst>
          </p:nvPr>
        </p:nvGraphicFramePr>
        <p:xfrm>
          <a:off x="2075544" y="4249331"/>
          <a:ext cx="7337742" cy="147492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492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605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79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558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20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Cinco primeras Causas de Morbilidad por Hospitalización</a:t>
                      </a:r>
                      <a:endParaRPr lang="es-CO" sz="12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Orden</a:t>
                      </a:r>
                      <a:endParaRPr lang="es-CO" sz="11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Descripción Diagnóstico</a:t>
                      </a:r>
                      <a:endParaRPr lang="es-CO" sz="11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1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Cantidad</a:t>
                      </a:r>
                      <a:endParaRPr lang="es-CO" sz="11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2386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dolores abdominales y los no especificados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Infección de vías urinarias- sitio no especificado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Calculo de la vesícula biliar con colecistitis aguda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3643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CO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Septicemia- no especificada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09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 txBox="1">
            <a:spLocks/>
          </p:cNvSpPr>
          <p:nvPr/>
        </p:nvSpPr>
        <p:spPr>
          <a:xfrm>
            <a:off x="1108629" y="419120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PERFIL EPIDEMIOLÓGICO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333896" y="4249781"/>
            <a:ext cx="56344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Estadística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Hospital Universitario San José de Popayán E.S.E.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810111"/>
              </p:ext>
            </p:extLst>
          </p:nvPr>
        </p:nvGraphicFramePr>
        <p:xfrm>
          <a:off x="2416496" y="2307316"/>
          <a:ext cx="7707349" cy="194246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7249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153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670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912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Mortalidad por Causa año</a:t>
                      </a:r>
                      <a:r>
                        <a:rPr lang="es-CO" sz="1400" b="1" i="0" u="none" strike="noStrike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2020</a:t>
                      </a:r>
                      <a:endParaRPr lang="es-CO" sz="14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83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Orden</a:t>
                      </a:r>
                      <a:endParaRPr lang="es-CO" sz="14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</a:t>
                      </a:r>
                      <a:endParaRPr lang="es-CO" sz="14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Cantidad</a:t>
                      </a:r>
                      <a:endParaRPr lang="es-CO" sz="14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83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Insuficiencia respiratoria aguda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425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Choque séptico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83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Septicemia-no especificada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83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(Virus identificado)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83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Paro cardiaco – no especificado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98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1480457" y="418799"/>
            <a:ext cx="9239794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SATISFACCIÓN DE LOS USUARIOS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752" y="1387078"/>
            <a:ext cx="6283204" cy="423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2670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1480457" y="418799"/>
            <a:ext cx="9239794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INDICADORES DE SATISFACCIÓN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02351" y="4236231"/>
            <a:ext cx="56344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Estadística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Hospital Universitario San José de Popayán E.S.E.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729545"/>
              </p:ext>
            </p:extLst>
          </p:nvPr>
        </p:nvGraphicFramePr>
        <p:xfrm>
          <a:off x="568855" y="2575071"/>
          <a:ext cx="5501439" cy="16611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3726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71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516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 </a:t>
                      </a:r>
                      <a:endParaRPr lang="es-CO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s-CO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s-CO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Encuestas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4.440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5.027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Respuesta:</a:t>
                      </a:r>
                      <a:b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Buena - Muy Buena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4.316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4.890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97,21%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97,27%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1"/>
          <a:stretch/>
        </p:blipFill>
        <p:spPr>
          <a:xfrm>
            <a:off x="6265514" y="1202085"/>
            <a:ext cx="5382986" cy="463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813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422365" y="583474"/>
            <a:ext cx="11485945" cy="487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NÚMERO DE FALLOS DE TUTELA EN ATENCIÓN DE USUARIOS PSS</a:t>
            </a:r>
          </a:p>
        </p:txBody>
      </p:sp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2979189535"/>
              </p:ext>
            </p:extLst>
          </p:nvPr>
        </p:nvGraphicFramePr>
        <p:xfrm>
          <a:off x="6305005" y="1613329"/>
          <a:ext cx="5603306" cy="3999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3405960"/>
              </p:ext>
            </p:extLst>
          </p:nvPr>
        </p:nvGraphicFramePr>
        <p:xfrm>
          <a:off x="422366" y="1848935"/>
          <a:ext cx="6362124" cy="3528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Flecha abajo 9"/>
          <p:cNvSpPr/>
          <p:nvPr/>
        </p:nvSpPr>
        <p:spPr>
          <a:xfrm>
            <a:off x="2293363" y="2788919"/>
            <a:ext cx="1310065" cy="484633"/>
          </a:xfrm>
          <a:prstGeom prst="downArrow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chemeClr val="tx1"/>
                </a:solidFill>
              </a:rPr>
              <a:t>35%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22365" y="5612831"/>
            <a:ext cx="56344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Estadística Hospital Universitario San José de Popayán E.S.E.</a:t>
            </a:r>
          </a:p>
        </p:txBody>
      </p:sp>
    </p:spTree>
    <p:extLst>
      <p:ext uri="{BB962C8B-B14F-4D97-AF65-F5344CB8AC3E}">
        <p14:creationId xmlns:p14="http://schemas.microsoft.com/office/powerpoint/2010/main" val="35085738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0" y="849746"/>
            <a:ext cx="12284364" cy="3694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3200" dirty="0">
                <a:solidFill>
                  <a:schemeClr val="tx2"/>
                </a:solidFill>
                <a:latin typeface="Arial Black" panose="020B0A04020102020204" pitchFamily="34" charset="0"/>
              </a:rPr>
              <a:t>CANALES DE ATENCIÓN</a:t>
            </a:r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2021516327"/>
              </p:ext>
            </p:extLst>
          </p:nvPr>
        </p:nvGraphicFramePr>
        <p:xfrm>
          <a:off x="876993" y="1611085"/>
          <a:ext cx="10757658" cy="409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545900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iversidad del Cauca –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420" y="1320605"/>
            <a:ext cx="1423564" cy="2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undación Universitaria María Cano - Wikipedia, la enciclopedia lib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611" y="1463734"/>
            <a:ext cx="1724211" cy="2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dad Santiago de Cali - Educación Superior - El Pais Cali - 20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439" y="3768028"/>
            <a:ext cx="2544557" cy="203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IDNEY STONES presentation by ivonnemorimtsu on emaz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324" y="1463734"/>
            <a:ext cx="3577904" cy="17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Logo del SENA Significado 🥇 Logotipo en PNG 2021 «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438" y="3782318"/>
            <a:ext cx="2039529" cy="203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a Cruz Roja en Colombia - Cruz Roja Colombiana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8"/>
          <a:stretch/>
        </p:blipFill>
        <p:spPr bwMode="auto">
          <a:xfrm>
            <a:off x="8413139" y="3594640"/>
            <a:ext cx="2412274" cy="222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2029332" y="606830"/>
            <a:ext cx="7866772" cy="4065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CONVENIO DOCENCIA SERVICIO</a:t>
            </a:r>
          </a:p>
        </p:txBody>
      </p:sp>
    </p:spTree>
    <p:extLst>
      <p:ext uri="{BB962C8B-B14F-4D97-AF65-F5344CB8AC3E}">
        <p14:creationId xmlns:p14="http://schemas.microsoft.com/office/powerpoint/2010/main" val="130027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763188" y="548641"/>
            <a:ext cx="10733367" cy="6966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EMERGENCIA SANITARIA COVID-19 </a:t>
            </a:r>
            <a:endParaRPr lang="es-CO" sz="3200" b="1" dirty="0">
              <a:solidFill>
                <a:schemeClr val="tx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33778" b="36681"/>
          <a:stretch/>
        </p:blipFill>
        <p:spPr>
          <a:xfrm>
            <a:off x="2992447" y="1428207"/>
            <a:ext cx="6274847" cy="41191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28058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1942247" y="655781"/>
            <a:ext cx="7866772" cy="644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ATENCIONES COVID-19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" t="22349" r="3541"/>
          <a:stretch/>
        </p:blipFill>
        <p:spPr>
          <a:xfrm>
            <a:off x="7384238" y="1463037"/>
            <a:ext cx="3745316" cy="4340342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258169"/>
              </p:ext>
            </p:extLst>
          </p:nvPr>
        </p:nvGraphicFramePr>
        <p:xfrm>
          <a:off x="890546" y="1355914"/>
          <a:ext cx="6259192" cy="185421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4637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954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502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 COVID</a:t>
                      </a:r>
                      <a:endParaRPr lang="es-CO" sz="18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CO" sz="18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78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 COVID Adultos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021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 COVID Pediátrico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021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 COVID Neonatos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021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UCI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591356"/>
              </p:ext>
            </p:extLst>
          </p:nvPr>
        </p:nvGraphicFramePr>
        <p:xfrm>
          <a:off x="890546" y="3633208"/>
          <a:ext cx="6259192" cy="185421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4637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954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502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UCINT COVID</a:t>
                      </a:r>
                      <a:endParaRPr lang="es-CO" sz="18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CO" sz="18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78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UCINT COVID Adultos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02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UCINT COVID Pediátrico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02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UCINT COVID Neonatos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02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UCINT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818605" y="5487427"/>
            <a:ext cx="56344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Estadística Hospital Universitario San José de Popayán E.S.E.</a:t>
            </a:r>
          </a:p>
        </p:txBody>
      </p:sp>
    </p:spTree>
    <p:extLst>
      <p:ext uri="{BB962C8B-B14F-4D97-AF65-F5344CB8AC3E}">
        <p14:creationId xmlns:p14="http://schemas.microsoft.com/office/powerpoint/2010/main" val="24838426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1942247" y="655781"/>
            <a:ext cx="7866772" cy="644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ATENCIONES COVID-19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659594"/>
              </p:ext>
            </p:extLst>
          </p:nvPr>
        </p:nvGraphicFramePr>
        <p:xfrm>
          <a:off x="478973" y="1781193"/>
          <a:ext cx="6339838" cy="288660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9152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45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327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Pacientes atendidos en </a:t>
                      </a:r>
                    </a:p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Áreas de aislamiento COVID - 19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6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CO" sz="16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137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Salas de aislamiento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707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 COVID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707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UCINT COVID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707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 Pediátrica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707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UCINT Pediátrica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707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Urgencias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7077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3.871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471749" y="5517459"/>
            <a:ext cx="56344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Estadística Hospital Universitario San José de Popayán E.S.E.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2" b="7831"/>
          <a:stretch/>
        </p:blipFill>
        <p:spPr>
          <a:xfrm>
            <a:off x="6983546" y="2297465"/>
            <a:ext cx="481874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135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1942247" y="655781"/>
            <a:ext cx="7866772" cy="644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200" b="1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ATENCIONES COVID-19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9392" r="25584"/>
          <a:stretch/>
        </p:blipFill>
        <p:spPr>
          <a:xfrm>
            <a:off x="6749143" y="1674663"/>
            <a:ext cx="4584510" cy="33252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827622"/>
              </p:ext>
            </p:extLst>
          </p:nvPr>
        </p:nvGraphicFramePr>
        <p:xfrm>
          <a:off x="853440" y="2133600"/>
          <a:ext cx="5390606" cy="255161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1228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677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02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CO" sz="18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2131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Pruebas COVID realizadas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3668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Pruebas COVID positivas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1864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Numero de pacientes recuperados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3668"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Mortalidad por COVID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731520" y="4685211"/>
            <a:ext cx="56344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Estadística Hospital Universitario San José de Popayán E.S.E.</a:t>
            </a:r>
          </a:p>
        </p:txBody>
      </p:sp>
    </p:spTree>
    <p:extLst>
      <p:ext uri="{BB962C8B-B14F-4D97-AF65-F5344CB8AC3E}">
        <p14:creationId xmlns:p14="http://schemas.microsoft.com/office/powerpoint/2010/main" val="6689420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 txBox="1">
            <a:spLocks/>
          </p:cNvSpPr>
          <p:nvPr/>
        </p:nvSpPr>
        <p:spPr>
          <a:xfrm>
            <a:off x="1942247" y="655781"/>
            <a:ext cx="7866772" cy="644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200" dirty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ATENCIONES COVID-19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4146" t="14552" r="6404"/>
          <a:stretch/>
        </p:blipFill>
        <p:spPr>
          <a:xfrm>
            <a:off x="6505302" y="1525150"/>
            <a:ext cx="5216435" cy="373731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336510"/>
              </p:ext>
            </p:extLst>
          </p:nvPr>
        </p:nvGraphicFramePr>
        <p:xfrm>
          <a:off x="969554" y="1835410"/>
          <a:ext cx="4900024" cy="298042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4500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500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73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NUEVAS UNIDADES Y EQUIPOS</a:t>
                      </a:r>
                      <a:endParaRPr lang="es-CO" sz="18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CANTIDAD</a:t>
                      </a:r>
                    </a:p>
                    <a:p>
                      <a:pPr algn="ctr"/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3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Camas</a:t>
                      </a:r>
                      <a:r>
                        <a:rPr lang="es-CO" sz="18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UCI</a:t>
                      </a:r>
                      <a:endParaRPr lang="es-CO" sz="18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3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Camas UCINT</a:t>
                      </a:r>
                    </a:p>
                    <a:p>
                      <a:pPr algn="ctr"/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614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Inversión recursos propios</a:t>
                      </a:r>
                    </a:p>
                    <a:p>
                      <a:pPr algn="ctr"/>
                      <a:endParaRPr lang="es-CO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$1.821 M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870856" y="4815839"/>
            <a:ext cx="56344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Fuente de </a:t>
            </a:r>
            <a:r>
              <a:rPr lang="es-CO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información: </a:t>
            </a:r>
            <a:r>
              <a:rPr lang="es-CO" sz="750" dirty="0">
                <a:latin typeface="Arial" panose="020B0604020202020204" pitchFamily="34" charset="0"/>
                <a:cs typeface="Arial" panose="020B0604020202020204" pitchFamily="34" charset="0"/>
              </a:rPr>
              <a:t>Estadística Hospital Universitario San José de Popayán E.S.E.</a:t>
            </a:r>
          </a:p>
        </p:txBody>
      </p:sp>
    </p:spTree>
    <p:extLst>
      <p:ext uri="{BB962C8B-B14F-4D97-AF65-F5344CB8AC3E}">
        <p14:creationId xmlns:p14="http://schemas.microsoft.com/office/powerpoint/2010/main" val="14373597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8" y="1928078"/>
            <a:ext cx="5212071" cy="293178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6907412" y="1928078"/>
            <a:ext cx="3673503" cy="232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1600" b="1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Adquisición de Equipos Médicos</a:t>
            </a:r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313508" y="458228"/>
            <a:ext cx="11599817" cy="8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200" b="1" dirty="0">
                <a:solidFill>
                  <a:srgbClr val="00509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FORTALECIMIENTO DE LOS SERVICIOS DE SALUD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733189"/>
              </p:ext>
            </p:extLst>
          </p:nvPr>
        </p:nvGraphicFramePr>
        <p:xfrm>
          <a:off x="6113416" y="2282595"/>
          <a:ext cx="5347064" cy="241132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5537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32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0760">
                <a:tc gridSpan="2"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Cantidad entregada a Hospital Universitario</a:t>
                      </a:r>
                      <a:r>
                        <a:rPr lang="es-CO" sz="1400" baseline="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San José</a:t>
                      </a:r>
                      <a:endParaRPr lang="es-CO" sz="14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07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Ministerio</a:t>
                      </a:r>
                      <a:r>
                        <a:rPr lang="es-CO" sz="1400" baseline="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de Salud y de Protección Social</a:t>
                      </a:r>
                      <a:endParaRPr lang="es-CO" sz="1400" dirty="0"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03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Fundación Mundo 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0356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Compañía Energética de Occidente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0356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Seguros Bolívar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0356">
                <a:tc>
                  <a:txBody>
                    <a:bodyPr/>
                    <a:lstStyle/>
                    <a:p>
                      <a:r>
                        <a:rPr lang="es-CO" sz="14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Recursos propios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06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Total Entregados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dirty="0"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6028184" y="4644423"/>
            <a:ext cx="34870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</a:t>
            </a:r>
            <a:r>
              <a:rPr lang="es-CO" sz="800" dirty="0">
                <a:latin typeface="Arial" panose="020B0604020202020204" pitchFamily="34" charset="0"/>
                <a:cs typeface="Arial" panose="020B0604020202020204" pitchFamily="34" charset="0"/>
              </a:rPr>
              <a:t>de información 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Aseguramiento de la Calidad HUSJ</a:t>
            </a:r>
          </a:p>
        </p:txBody>
      </p:sp>
    </p:spTree>
    <p:extLst>
      <p:ext uri="{BB962C8B-B14F-4D97-AF65-F5344CB8AC3E}">
        <p14:creationId xmlns:p14="http://schemas.microsoft.com/office/powerpoint/2010/main" val="32915906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3" y="3679758"/>
            <a:ext cx="2638223" cy="214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" r="3443"/>
          <a:stretch/>
        </p:blipFill>
        <p:spPr>
          <a:xfrm>
            <a:off x="846832" y="1454426"/>
            <a:ext cx="2593054" cy="2084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8" t="12678" r="-1132" b="4036"/>
          <a:stretch/>
        </p:blipFill>
        <p:spPr>
          <a:xfrm>
            <a:off x="4195445" y="1454426"/>
            <a:ext cx="2818921" cy="208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5445" y="3712572"/>
            <a:ext cx="2818921" cy="211419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650508"/>
              </p:ext>
            </p:extLst>
          </p:nvPr>
        </p:nvGraphicFramePr>
        <p:xfrm>
          <a:off x="7639982" y="2360443"/>
          <a:ext cx="3435929" cy="23560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3687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72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56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Equipo biomédico</a:t>
                      </a:r>
                      <a:endParaRPr lang="es-CO" sz="14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Cantidad</a:t>
                      </a:r>
                      <a:endParaRPr lang="es-CO" sz="14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6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Ventilador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52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56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Monitor de Signos Vitales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61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56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Bomba de Infusión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56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Rayos X Portátil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56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Desfibrilador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56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Camilla 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56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Cama Hospitalaria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56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Ventilador de transporte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56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Total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257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13" name="1 Título"/>
          <p:cNvSpPr txBox="1">
            <a:spLocks/>
          </p:cNvSpPr>
          <p:nvPr/>
        </p:nvSpPr>
        <p:spPr>
          <a:xfrm>
            <a:off x="313508" y="458228"/>
            <a:ext cx="11599817" cy="89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200" b="1" dirty="0">
                <a:solidFill>
                  <a:srgbClr val="00509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FORTALECIMIENTO DE LOS SERVICIOS DE SALUD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592963" y="4716483"/>
            <a:ext cx="29271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</a:t>
            </a:r>
            <a:r>
              <a:rPr lang="es-CO" sz="800" dirty="0">
                <a:latin typeface="Arial" panose="020B0604020202020204" pitchFamily="34" charset="0"/>
                <a:cs typeface="Arial" panose="020B0604020202020204" pitchFamily="34" charset="0"/>
              </a:rPr>
              <a:t>de información 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Aseguramiento de la Calidad HUSJ</a:t>
            </a:r>
          </a:p>
        </p:txBody>
      </p:sp>
    </p:spTree>
    <p:extLst>
      <p:ext uri="{BB962C8B-B14F-4D97-AF65-F5344CB8AC3E}">
        <p14:creationId xmlns:p14="http://schemas.microsoft.com/office/powerpoint/2010/main" val="27242544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 txBox="1">
            <a:spLocks/>
          </p:cNvSpPr>
          <p:nvPr/>
        </p:nvSpPr>
        <p:spPr>
          <a:xfrm>
            <a:off x="191589" y="653142"/>
            <a:ext cx="11721738" cy="6008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000" b="1" dirty="0">
                <a:solidFill>
                  <a:srgbClr val="00509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MEDIDAS PARA DISMINUIR EL RIESGO DEL CONTAGIO POR COVID-19 EN LOS COLABORADORES 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626625680"/>
              </p:ext>
            </p:extLst>
          </p:nvPr>
        </p:nvGraphicFramePr>
        <p:xfrm>
          <a:off x="565793" y="1776420"/>
          <a:ext cx="5163127" cy="3747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126" y="1762169"/>
            <a:ext cx="5637710" cy="375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521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8307" y="306170"/>
            <a:ext cx="10972800" cy="1143000"/>
          </a:xfrm>
        </p:spPr>
        <p:txBody>
          <a:bodyPr/>
          <a:lstStyle/>
          <a:p>
            <a:r>
              <a:rPr lang="es-CO" dirty="0">
                <a:solidFill>
                  <a:schemeClr val="tx2"/>
                </a:solidFill>
                <a:latin typeface="Arial Black" panose="020B0A04020102020204" pitchFamily="34" charset="0"/>
              </a:rPr>
              <a:t>Lucy Ximena Ibarra Hernández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" t="35151" r="11694"/>
          <a:stretch/>
        </p:blipFill>
        <p:spPr>
          <a:xfrm>
            <a:off x="2534192" y="1368722"/>
            <a:ext cx="7141029" cy="418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15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91589" y="653142"/>
            <a:ext cx="11721738" cy="6008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000" b="1" dirty="0" smtClean="0">
                <a:solidFill>
                  <a:srgbClr val="00509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GESTIÓN ADMINISTRATIVA Y FINANCIERA</a:t>
            </a:r>
            <a:endParaRPr lang="es-CO" sz="3000" b="1" dirty="0">
              <a:solidFill>
                <a:srgbClr val="00509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3" t="13873" r="9148" b="16476"/>
          <a:stretch/>
        </p:blipFill>
        <p:spPr>
          <a:xfrm>
            <a:off x="1878810" y="1254033"/>
            <a:ext cx="8347295" cy="445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7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879567" y="430207"/>
            <a:ext cx="10397374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0509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CATEGORIZACIÓN DEL RIESGO FINANCIERO </a:t>
            </a:r>
            <a:endParaRPr lang="es-CO" sz="3200" b="1" dirty="0">
              <a:solidFill>
                <a:srgbClr val="00509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3937204607"/>
              </p:ext>
            </p:extLst>
          </p:nvPr>
        </p:nvGraphicFramePr>
        <p:xfrm>
          <a:off x="1394691" y="1554216"/>
          <a:ext cx="6594764" cy="3692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1959141190"/>
              </p:ext>
            </p:extLst>
          </p:nvPr>
        </p:nvGraphicFramePr>
        <p:xfrm>
          <a:off x="5677989" y="3561805"/>
          <a:ext cx="5974872" cy="2713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369375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599" y="666523"/>
            <a:ext cx="10972800" cy="874893"/>
          </a:xfrm>
        </p:spPr>
        <p:txBody>
          <a:bodyPr>
            <a:noAutofit/>
          </a:bodyPr>
          <a:lstStyle/>
          <a:p>
            <a:r>
              <a:rPr lang="es-CO" sz="3200" dirty="0">
                <a:solidFill>
                  <a:srgbClr val="005092"/>
                </a:solidFill>
                <a:latin typeface="Arial Black" panose="020B0A04020102020204" pitchFamily="34" charset="0"/>
              </a:rPr>
              <a:t>ESTADO DE SITUACIÓN FINANCIERA</a:t>
            </a:r>
            <a:br>
              <a:rPr lang="es-CO" sz="3200" dirty="0">
                <a:solidFill>
                  <a:srgbClr val="005092"/>
                </a:solidFill>
                <a:latin typeface="Arial Black" panose="020B0A04020102020204" pitchFamily="34" charset="0"/>
              </a:rPr>
            </a:br>
            <a:endParaRPr lang="es-CO" sz="3200" dirty="0">
              <a:solidFill>
                <a:srgbClr val="005092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4601714"/>
              </p:ext>
            </p:extLst>
          </p:nvPr>
        </p:nvGraphicFramePr>
        <p:xfrm>
          <a:off x="882309" y="1177890"/>
          <a:ext cx="10072203" cy="4162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9001026" y="5340095"/>
            <a:ext cx="2084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Cifras en millones de pesos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51065" y="5340095"/>
            <a:ext cx="2840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de información: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SIHO</a:t>
            </a:r>
          </a:p>
        </p:txBody>
      </p:sp>
    </p:spTree>
    <p:extLst>
      <p:ext uri="{BB962C8B-B14F-4D97-AF65-F5344CB8AC3E}">
        <p14:creationId xmlns:p14="http://schemas.microsoft.com/office/powerpoint/2010/main" val="234712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0493148"/>
              </p:ext>
            </p:extLst>
          </p:nvPr>
        </p:nvGraphicFramePr>
        <p:xfrm>
          <a:off x="808906" y="1256670"/>
          <a:ext cx="10374206" cy="4174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509609" y="449780"/>
            <a:ext cx="10972800" cy="736224"/>
          </a:xfrm>
        </p:spPr>
        <p:txBody>
          <a:bodyPr>
            <a:noAutofit/>
          </a:bodyPr>
          <a:lstStyle/>
          <a:p>
            <a:r>
              <a:rPr lang="es-CO" sz="3200" dirty="0">
                <a:solidFill>
                  <a:srgbClr val="005092"/>
                </a:solidFill>
                <a:latin typeface="Arial Black" panose="020B0A04020102020204" pitchFamily="34" charset="0"/>
              </a:rPr>
              <a:t>ESTADO DE SITUACIÓN </a:t>
            </a:r>
            <a:r>
              <a:rPr lang="es-CO" sz="3200" dirty="0" smtClean="0">
                <a:solidFill>
                  <a:srgbClr val="005092"/>
                </a:solidFill>
                <a:latin typeface="Arial Black" panose="020B0A04020102020204" pitchFamily="34" charset="0"/>
              </a:rPr>
              <a:t>FINANCIERA</a:t>
            </a:r>
            <a:endParaRPr lang="es-CO" sz="3200" dirty="0">
              <a:solidFill>
                <a:srgbClr val="005092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26812" y="5386603"/>
            <a:ext cx="2840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de información: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SIHO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9216428" y="5431536"/>
            <a:ext cx="20487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Cifras en millones de pesos</a:t>
            </a:r>
          </a:p>
        </p:txBody>
      </p:sp>
    </p:spTree>
    <p:extLst>
      <p:ext uri="{BB962C8B-B14F-4D97-AF65-F5344CB8AC3E}">
        <p14:creationId xmlns:p14="http://schemas.microsoft.com/office/powerpoint/2010/main" val="168940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726440"/>
            <a:ext cx="10972800" cy="1143000"/>
          </a:xfrm>
        </p:spPr>
        <p:txBody>
          <a:bodyPr>
            <a:normAutofit/>
          </a:bodyPr>
          <a:lstStyle/>
          <a:p>
            <a:r>
              <a:rPr lang="es-CO" sz="3200" dirty="0">
                <a:solidFill>
                  <a:srgbClr val="005092"/>
                </a:solidFill>
                <a:latin typeface="Arial Black" panose="020B0A04020102020204" pitchFamily="34" charset="0"/>
              </a:rPr>
              <a:t>ESTADO DE RESULTADO INTEGRAL </a:t>
            </a:r>
            <a:r>
              <a:rPr lang="es-CO" sz="3200" b="1" i="1" dirty="0">
                <a:solidFill>
                  <a:srgbClr val="005092"/>
                </a:solidFill>
                <a:latin typeface="Trebuchet MS" panose="020B0603020202020204" pitchFamily="34" charset="0"/>
              </a:rPr>
              <a:t/>
            </a:r>
            <a:br>
              <a:rPr lang="es-CO" sz="3200" b="1" i="1" dirty="0">
                <a:solidFill>
                  <a:srgbClr val="005092"/>
                </a:solidFill>
                <a:latin typeface="Trebuchet MS" panose="020B0603020202020204" pitchFamily="34" charset="0"/>
              </a:rPr>
            </a:br>
            <a:endParaRPr lang="es-CO" sz="3200" dirty="0">
              <a:solidFill>
                <a:srgbClr val="005092"/>
              </a:solidFill>
            </a:endParaRP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9460083"/>
              </p:ext>
            </p:extLst>
          </p:nvPr>
        </p:nvGraphicFramePr>
        <p:xfrm>
          <a:off x="1630216" y="1297940"/>
          <a:ext cx="9275976" cy="4402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8514DEBC-5E49-46B7-973C-A13AA2F839CE}"/>
              </a:ext>
            </a:extLst>
          </p:cNvPr>
          <p:cNvSpPr txBox="1"/>
          <p:nvPr/>
        </p:nvSpPr>
        <p:spPr>
          <a:xfrm>
            <a:off x="8897614" y="5687779"/>
            <a:ext cx="2097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Cifras en millones de pesos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541624" y="5700258"/>
            <a:ext cx="2840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de información: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SIHO</a:t>
            </a:r>
          </a:p>
        </p:txBody>
      </p:sp>
    </p:spTree>
    <p:extLst>
      <p:ext uri="{BB962C8B-B14F-4D97-AF65-F5344CB8AC3E}">
        <p14:creationId xmlns:p14="http://schemas.microsoft.com/office/powerpoint/2010/main" val="364005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1285461" y="539190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0509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CONTRATACIÓN DE SERVICIOS EAPB </a:t>
            </a:r>
            <a:endParaRPr lang="es-CO" sz="3200" b="1" dirty="0">
              <a:solidFill>
                <a:srgbClr val="00509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2015717"/>
              </p:ext>
            </p:extLst>
          </p:nvPr>
        </p:nvGraphicFramePr>
        <p:xfrm>
          <a:off x="1756373" y="1322476"/>
          <a:ext cx="8790914" cy="4255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597C4B41-7B07-472F-A593-BF6976DE703B}"/>
              </a:ext>
            </a:extLst>
          </p:cNvPr>
          <p:cNvSpPr txBox="1"/>
          <p:nvPr/>
        </p:nvSpPr>
        <p:spPr>
          <a:xfrm>
            <a:off x="7776927" y="5577839"/>
            <a:ext cx="2086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Cifras en millones de pesos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692749" y="5602245"/>
            <a:ext cx="2840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de información: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SIHO</a:t>
            </a:r>
          </a:p>
        </p:txBody>
      </p:sp>
    </p:spTree>
    <p:extLst>
      <p:ext uri="{BB962C8B-B14F-4D97-AF65-F5344CB8AC3E}">
        <p14:creationId xmlns:p14="http://schemas.microsoft.com/office/powerpoint/2010/main" val="12636518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385356"/>
              </p:ext>
            </p:extLst>
          </p:nvPr>
        </p:nvGraphicFramePr>
        <p:xfrm>
          <a:off x="518046" y="807224"/>
          <a:ext cx="5131316" cy="2473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0682017"/>
              </p:ext>
            </p:extLst>
          </p:nvPr>
        </p:nvGraphicFramePr>
        <p:xfrm>
          <a:off x="5948127" y="807224"/>
          <a:ext cx="5748950" cy="2473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4569625"/>
              </p:ext>
            </p:extLst>
          </p:nvPr>
        </p:nvGraphicFramePr>
        <p:xfrm>
          <a:off x="2933323" y="3390707"/>
          <a:ext cx="6364585" cy="2523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ángulo 7"/>
          <p:cNvSpPr/>
          <p:nvPr/>
        </p:nvSpPr>
        <p:spPr>
          <a:xfrm>
            <a:off x="2342402" y="284004"/>
            <a:ext cx="7546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2800" dirty="0">
                <a:solidFill>
                  <a:srgbClr val="00509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CONTRATACIÓN DE SERVICIOS EAPB</a:t>
            </a:r>
            <a:endParaRPr lang="es-CO" sz="2000" dirty="0">
              <a:solidFill>
                <a:srgbClr val="005092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F22EB04-D6BF-4CFA-AFA6-673D334F2D37}"/>
              </a:ext>
            </a:extLst>
          </p:cNvPr>
          <p:cNvSpPr txBox="1"/>
          <p:nvPr/>
        </p:nvSpPr>
        <p:spPr>
          <a:xfrm>
            <a:off x="9845664" y="5605691"/>
            <a:ext cx="2141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Cifras en millones de pesos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46978" y="5698699"/>
            <a:ext cx="2840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de información: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SIHO</a:t>
            </a:r>
          </a:p>
        </p:txBody>
      </p:sp>
    </p:spTree>
    <p:extLst>
      <p:ext uri="{BB962C8B-B14F-4D97-AF65-F5344CB8AC3E}">
        <p14:creationId xmlns:p14="http://schemas.microsoft.com/office/powerpoint/2010/main" val="330539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1285461" y="539190"/>
            <a:ext cx="9727473" cy="783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b="1" dirty="0">
                <a:solidFill>
                  <a:srgbClr val="00509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CONTRATACIÓN DE BIENES Y SERVICIOS</a:t>
            </a:r>
            <a:endParaRPr lang="es-CO" sz="3200" b="1" dirty="0">
              <a:solidFill>
                <a:srgbClr val="005092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1393494072"/>
              </p:ext>
            </p:extLst>
          </p:nvPr>
        </p:nvGraphicFramePr>
        <p:xfrm>
          <a:off x="1002031" y="1331952"/>
          <a:ext cx="5641318" cy="4320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9630400" y="5719596"/>
            <a:ext cx="24469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</a:t>
            </a:r>
            <a:r>
              <a:rPr lang="es-CO" sz="800" dirty="0">
                <a:latin typeface="Arial" panose="020B0604020202020204" pitchFamily="34" charset="0"/>
                <a:cs typeface="Arial" panose="020B0604020202020204" pitchFamily="34" charset="0"/>
              </a:rPr>
              <a:t>de información 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Oficina Asesora Jurídica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CBEE10B1-4AC5-49D5-B985-62F3F6BDD8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5613108"/>
              </p:ext>
            </p:extLst>
          </p:nvPr>
        </p:nvGraphicFramePr>
        <p:xfrm>
          <a:off x="5316622" y="1592710"/>
          <a:ext cx="6594642" cy="4068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297570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857084" y="885447"/>
            <a:ext cx="66778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3200" u="none" strike="noStrike" cap="none" normalizeH="0" baseline="0" dirty="0">
                <a:ln>
                  <a:noFill/>
                </a:ln>
                <a:solidFill>
                  <a:srgbClr val="005092"/>
                </a:solidFill>
                <a:effectLst/>
                <a:latin typeface="Arial Black" panose="020B0A04020102020204" pitchFamily="34" charset="0"/>
              </a:rPr>
              <a:t>EQUILIBRIO</a:t>
            </a:r>
            <a:r>
              <a:rPr kumimoji="0" lang="es-CO" altLang="es-CO" sz="320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O" altLang="es-CO" sz="3200" u="none" strike="noStrike" cap="none" normalizeH="0" baseline="0" dirty="0">
                <a:ln>
                  <a:noFill/>
                </a:ln>
                <a:solidFill>
                  <a:srgbClr val="005092"/>
                </a:solidFill>
                <a:effectLst/>
                <a:latin typeface="Arial Black" panose="020B0A04020102020204" pitchFamily="34" charset="0"/>
              </a:rPr>
              <a:t>PRESUPUESTAL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xmlns="" id="{96F1BE35-ACB5-41E4-A27F-C5AD66FC3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598065"/>
              </p:ext>
            </p:extLst>
          </p:nvPr>
        </p:nvGraphicFramePr>
        <p:xfrm>
          <a:off x="1299766" y="1863881"/>
          <a:ext cx="8975204" cy="222504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1010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xmlns="" val="1372878479"/>
                    </a:ext>
                  </a:extLst>
                </a:gridCol>
                <a:gridCol w="1323474">
                  <a:extLst>
                    <a:ext uri="{9D8B030D-6E8A-4147-A177-3AD203B41FA5}">
                      <a16:colId xmlns:a16="http://schemas.microsoft.com/office/drawing/2014/main" xmlns="" val="4157036312"/>
                    </a:ext>
                  </a:extLst>
                </a:gridCol>
                <a:gridCol w="9865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42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7456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 reconocido total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$312.484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$303.157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294054076"/>
                  </a:ext>
                </a:extLst>
              </a:tr>
              <a:tr h="377456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Gasto comprometido total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$184.580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$154.934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5907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Relación reconocimiento / compromiso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-13%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4235">
                <a:tc>
                  <a:txBody>
                    <a:bodyPr/>
                    <a:lstStyle/>
                    <a:p>
                      <a:pPr algn="l" rtl="0" fontAlgn="b"/>
                      <a:r>
                        <a:rPr lang="es-CO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 recaudado total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$218.733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$206.578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4235">
                <a:tc>
                  <a:txBody>
                    <a:bodyPr/>
                    <a:lstStyle/>
                    <a:p>
                      <a:pPr algn="l" rtl="0" fontAlgn="ctr"/>
                      <a:r>
                        <a:rPr lang="es-CO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Relación recaudo/ compromiso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O" sz="18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-11%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488136566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215700" y="4088930"/>
            <a:ext cx="2840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de información: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SIHO</a:t>
            </a:r>
          </a:p>
        </p:txBody>
      </p:sp>
    </p:spTree>
    <p:extLst>
      <p:ext uri="{BB962C8B-B14F-4D97-AF65-F5344CB8AC3E}">
        <p14:creationId xmlns:p14="http://schemas.microsoft.com/office/powerpoint/2010/main" val="62326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769095" y="697121"/>
            <a:ext cx="66538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CO" altLang="es-ES" sz="3200" dirty="0">
                <a:solidFill>
                  <a:srgbClr val="0070C0"/>
                </a:solidFill>
                <a:latin typeface="Arial Black" panose="020B0A04020102020204" pitchFamily="34" charset="0"/>
              </a:rPr>
              <a:t>EJECUCIÓN PRESUPUESTAL</a:t>
            </a:r>
            <a:endParaRPr lang="es-CO" sz="36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xmlns="" id="{311DC606-3DBB-42C8-9B0C-59FBB6DC06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677017"/>
              </p:ext>
            </p:extLst>
          </p:nvPr>
        </p:nvGraphicFramePr>
        <p:xfrm>
          <a:off x="1608398" y="1628725"/>
          <a:ext cx="8975204" cy="321878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1010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4105">
                  <a:extLst>
                    <a:ext uri="{9D8B030D-6E8A-4147-A177-3AD203B41FA5}">
                      <a16:colId xmlns:a16="http://schemas.microsoft.com/office/drawing/2014/main" xmlns="" val="1372878479"/>
                    </a:ext>
                  </a:extLst>
                </a:gridCol>
                <a:gridCol w="1323474">
                  <a:extLst>
                    <a:ext uri="{9D8B030D-6E8A-4147-A177-3AD203B41FA5}">
                      <a16:colId xmlns:a16="http://schemas.microsoft.com/office/drawing/2014/main" xmlns="" val="4157036312"/>
                    </a:ext>
                  </a:extLst>
                </a:gridCol>
                <a:gridCol w="9865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423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de ejecución del presupuesto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s-CO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s-CO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s-CO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7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94054076"/>
                  </a:ext>
                </a:extLst>
              </a:tr>
              <a:tr h="377456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Pto</a:t>
                      </a:r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Definitivo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198.297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173.359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2110684972"/>
                  </a:ext>
                </a:extLst>
              </a:tr>
              <a:tr h="377456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Reconocimiento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312.484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303.308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3717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Recaudo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218.733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206.729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4235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</a:t>
                      </a:r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</a:t>
                      </a:r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Reconocimiento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4235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</a:t>
                      </a:r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Ing. </a:t>
                      </a:r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Recaudo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488136566"/>
                  </a:ext>
                </a:extLst>
              </a:tr>
              <a:tr h="344235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Compromisos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184.580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154.934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3925681974"/>
                  </a:ext>
                </a:extLst>
              </a:tr>
              <a:tr h="344235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</a:t>
                      </a:r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Gastos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122764982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505410" y="4847510"/>
            <a:ext cx="2840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de información: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SIHO</a:t>
            </a:r>
          </a:p>
        </p:txBody>
      </p:sp>
    </p:spTree>
    <p:extLst>
      <p:ext uri="{BB962C8B-B14F-4D97-AF65-F5344CB8AC3E}">
        <p14:creationId xmlns:p14="http://schemas.microsoft.com/office/powerpoint/2010/main" val="216059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7508861"/>
              </p:ext>
            </p:extLst>
          </p:nvPr>
        </p:nvGraphicFramePr>
        <p:xfrm>
          <a:off x="803273" y="1343210"/>
          <a:ext cx="10988393" cy="4200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ángulo 3"/>
          <p:cNvSpPr/>
          <p:nvPr/>
        </p:nvSpPr>
        <p:spPr>
          <a:xfrm>
            <a:off x="3382877" y="545190"/>
            <a:ext cx="54579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altLang="es-ES" sz="3200" dirty="0">
                <a:solidFill>
                  <a:srgbClr val="005092"/>
                </a:solidFill>
                <a:latin typeface="Arial Black" panose="020B0A04020102020204" pitchFamily="34" charset="0"/>
              </a:rPr>
              <a:t>RECONOCIMIENTO</a:t>
            </a:r>
          </a:p>
          <a:p>
            <a:pPr algn="ctr">
              <a:defRPr/>
            </a:pPr>
            <a:endParaRPr lang="es-CO" sz="3200" b="1" i="1" dirty="0">
              <a:solidFill>
                <a:srgbClr val="005092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97CDF199-F72C-4225-AFD0-917CF9DB0829}"/>
              </a:ext>
            </a:extLst>
          </p:cNvPr>
          <p:cNvSpPr txBox="1"/>
          <p:nvPr/>
        </p:nvSpPr>
        <p:spPr>
          <a:xfrm>
            <a:off x="9699048" y="5514789"/>
            <a:ext cx="1863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Cifras en millones de pesos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03273" y="5544101"/>
            <a:ext cx="2840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de información: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SIHO</a:t>
            </a:r>
          </a:p>
        </p:txBody>
      </p:sp>
    </p:spTree>
    <p:extLst>
      <p:ext uri="{BB962C8B-B14F-4D97-AF65-F5344CB8AC3E}">
        <p14:creationId xmlns:p14="http://schemas.microsoft.com/office/powerpoint/2010/main" val="22985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5030" y="547729"/>
            <a:ext cx="2426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CO" altLang="es-ES" sz="3200" dirty="0">
                <a:solidFill>
                  <a:srgbClr val="005092"/>
                </a:solidFill>
                <a:latin typeface="Arial Black" panose="020B0A04020102020204" pitchFamily="34" charset="0"/>
              </a:rPr>
              <a:t>RECAUDO</a:t>
            </a:r>
          </a:p>
        </p:txBody>
      </p:sp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4931746"/>
              </p:ext>
            </p:extLst>
          </p:nvPr>
        </p:nvGraphicFramePr>
        <p:xfrm>
          <a:off x="846161" y="1321041"/>
          <a:ext cx="10593363" cy="4097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9370337" y="5398459"/>
            <a:ext cx="2069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Cifras en millones de pesos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63026" y="5439087"/>
            <a:ext cx="2840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Fuente de información: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SIHO</a:t>
            </a:r>
          </a:p>
        </p:txBody>
      </p:sp>
    </p:spTree>
    <p:extLst>
      <p:ext uri="{BB962C8B-B14F-4D97-AF65-F5344CB8AC3E}">
        <p14:creationId xmlns:p14="http://schemas.microsoft.com/office/powerpoint/2010/main" val="334231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377072" y="980388"/>
            <a:ext cx="11252953" cy="160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200" b="1" dirty="0">
                <a:solidFill>
                  <a:srgbClr val="00509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APORTES MINISTERIO DE SALUD Y PROTECCIÓN SOCIAL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A20FB305-F7AC-4F4D-AC9D-3F53A4950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613625"/>
              </p:ext>
            </p:extLst>
          </p:nvPr>
        </p:nvGraphicFramePr>
        <p:xfrm>
          <a:off x="709685" y="1637731"/>
          <a:ext cx="10754436" cy="407221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0629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84387">
                  <a:extLst>
                    <a:ext uri="{9D8B030D-6E8A-4147-A177-3AD203B41FA5}">
                      <a16:colId xmlns:a16="http://schemas.microsoft.com/office/drawing/2014/main" xmlns="" val="1372878479"/>
                    </a:ext>
                  </a:extLst>
                </a:gridCol>
                <a:gridCol w="5824922">
                  <a:extLst>
                    <a:ext uri="{9D8B030D-6E8A-4147-A177-3AD203B41FA5}">
                      <a16:colId xmlns:a16="http://schemas.microsoft.com/office/drawing/2014/main" xmlns="" val="4157036312"/>
                    </a:ext>
                  </a:extLst>
                </a:gridCol>
                <a:gridCol w="11821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91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Acto  Administrativo</a:t>
                      </a:r>
                      <a:endParaRPr lang="es-CO" sz="14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Fecha</a:t>
                      </a:r>
                      <a:endParaRPr lang="es-CO" sz="14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Concepto</a:t>
                      </a:r>
                      <a:endParaRPr lang="es-CO" sz="14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4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Valor</a:t>
                      </a:r>
                      <a:endParaRPr lang="es-CO" sz="14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1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Resolución 3373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 de diciembre de 2019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Reposición de Equipos Médicos de las diferentes áreas asistenciales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3.688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8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Resolución 0753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 de mayo de 2020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Fortalecer la capacidad de oferta pública de los servicios de salud para garantizar la prestación de servicios de salud de la población afectada por la emergencia derivada del COVID 19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2.986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1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Resolución 1161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 de julio de 2020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Uso de los recursos por disponibilidad de camas de unidades de cuidado intensivo e intermedio COVID 19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1.671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extLst>
                  <a:ext uri="{0D108BD9-81ED-4DB2-BD59-A6C34878D82A}">
                    <a16:rowId xmlns:a16="http://schemas.microsoft.com/office/drawing/2014/main" xmlns="" val="488136566"/>
                  </a:ext>
                </a:extLst>
              </a:tr>
              <a:tr h="718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Resolución 2017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 de noviembre de 2020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Fortalecer la capacidad de oferta pública de los servicios de salud para garantizar la prestación de servicios de salud de la población afectada por la emergencia derivada del COVID 19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4.437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extLst>
                  <a:ext uri="{0D108BD9-81ED-4DB2-BD59-A6C34878D82A}">
                    <a16:rowId xmlns:a16="http://schemas.microsoft.com/office/drawing/2014/main" xmlns="" val="3925681974"/>
                  </a:ext>
                </a:extLst>
              </a:tr>
              <a:tr h="718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Resolución </a:t>
                      </a:r>
                      <a:r>
                        <a:rPr lang="es-CO" sz="1200" u="none" strike="noStrike" dirty="0" smtClean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1940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 smtClean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 </a:t>
                      </a:r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de </a:t>
                      </a:r>
                      <a:r>
                        <a:rPr lang="es-CO" sz="1200" u="none" strike="noStrike" dirty="0" smtClean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octubre </a:t>
                      </a:r>
                      <a:r>
                        <a:rPr lang="es-CO" sz="1200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de 2020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just" rtl="0" fontAlgn="auto"/>
                      <a:r>
                        <a:rPr lang="es-CO" sz="1200" u="none" strike="noStrike" dirty="0" smtClean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Adquisición de equipos biomédicos para la dotación de unidades de cuidado intensivo e intermedio en el proceso de expansión de la capacidad instalada del Hospital Universitario San José de Popayán E.S.E. orientada a la atención de pacientes COVID – 19 Popayán.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u="none" strike="noStrike" dirty="0" smtClean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443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extLst>
                  <a:ext uri="{0D108BD9-81ED-4DB2-BD59-A6C34878D82A}">
                    <a16:rowId xmlns:a16="http://schemas.microsoft.com/office/drawing/2014/main" xmlns="" val="1122764982"/>
                  </a:ext>
                </a:extLst>
              </a:tr>
              <a:tr h="446104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s-CO" sz="1200" b="1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TOTAL</a:t>
                      </a:r>
                      <a:endParaRPr lang="es-CO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O" sz="1200" b="1" u="none" strike="noStrike" dirty="0"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13.225</a:t>
                      </a:r>
                      <a:endParaRPr lang="es-C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5730" marR="5730" marT="5730" marB="0" anchor="ctr"/>
                </a:tc>
                <a:extLst>
                  <a:ext uri="{0D108BD9-81ED-4DB2-BD59-A6C34878D82A}">
                    <a16:rowId xmlns:a16="http://schemas.microsoft.com/office/drawing/2014/main" xmlns="" val="1280480831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9497086" y="5709941"/>
            <a:ext cx="2069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Cifras en millones de pesos</a:t>
            </a:r>
          </a:p>
        </p:txBody>
      </p:sp>
    </p:spTree>
    <p:extLst>
      <p:ext uri="{BB962C8B-B14F-4D97-AF65-F5344CB8AC3E}">
        <p14:creationId xmlns:p14="http://schemas.microsoft.com/office/powerpoint/2010/main" val="21278946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941051"/>
              </p:ext>
            </p:extLst>
          </p:nvPr>
        </p:nvGraphicFramePr>
        <p:xfrm>
          <a:off x="5114163" y="2018659"/>
          <a:ext cx="7316724" cy="3577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167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800" b="0" i="0" u="none" strike="noStrike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s-CO" sz="1800" b="0" i="0" u="none" strike="noStrike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s-CO" sz="1800" b="0" i="0" u="none" strike="noStrike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s-CO" sz="1800" b="0" i="0" u="none" strike="noStrike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s-CO" sz="1800" b="0" i="0" u="none" strike="noStrike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s-CO" sz="1800" b="0" i="0" u="none" strike="noStrike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s-CO" sz="1800" b="0" i="0" u="none" strike="noStrike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s-CO" sz="1800" b="0" i="0" u="none" strike="noStrike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7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s-CO" sz="1800" b="0" i="0" u="none" strike="noStrike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8" name="1 Título"/>
          <p:cNvSpPr txBox="1">
            <a:spLocks/>
          </p:cNvSpPr>
          <p:nvPr/>
        </p:nvSpPr>
        <p:spPr>
          <a:xfrm>
            <a:off x="287382" y="567711"/>
            <a:ext cx="11425646" cy="444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3200" b="1" dirty="0">
                <a:solidFill>
                  <a:srgbClr val="00509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FORTALECIMIENTO DE LOS SERVICIOS DE SALUD</a:t>
            </a: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4617145" y="1141702"/>
            <a:ext cx="2945142" cy="232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CO" sz="2000" b="1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Agradecimientos</a:t>
            </a:r>
          </a:p>
        </p:txBody>
      </p:sp>
      <p:pic>
        <p:nvPicPr>
          <p:cNvPr id="5122" name="Picture 2" descr="https://www.saludcauca.gov.co/images/logo-saludcauc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452" y="1968340"/>
            <a:ext cx="1585248" cy="70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www.icrc.org/sites/default/themes/icrc_theme/images/es/icon-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599" y="1918595"/>
            <a:ext cx="1050808" cy="105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encrypted-tbn0.gstatic.com/images?q=tbn:ANd9GcSBdc7i6NNM52dzyfTPzXWFD9jF6pvwE6XkFUfzsjgqKqYPCRWasdYLF1Ix1c0Cxi14cA8&amp;usqp=CAU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3" t="25839" r="9101" b="26547"/>
          <a:stretch/>
        </p:blipFill>
        <p:spPr bwMode="auto">
          <a:xfrm>
            <a:off x="1244029" y="1909321"/>
            <a:ext cx="2054927" cy="67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4953" y="2097570"/>
            <a:ext cx="1428444" cy="61129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8665" y="3009792"/>
            <a:ext cx="1934777" cy="48154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605" y="5083375"/>
            <a:ext cx="1765554" cy="51230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617" y="4709584"/>
            <a:ext cx="1533073" cy="96087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125" y="3120271"/>
            <a:ext cx="1259632" cy="1465533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246" y="3060770"/>
            <a:ext cx="1208291" cy="120829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11" y="4071753"/>
            <a:ext cx="2157845" cy="779222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290" y="3005441"/>
            <a:ext cx="1897777" cy="118277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948" y="4728618"/>
            <a:ext cx="1576442" cy="821189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607" y="3457565"/>
            <a:ext cx="1395076" cy="687355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85" y="1787330"/>
            <a:ext cx="1491221" cy="1200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834" y="4533200"/>
            <a:ext cx="1212026" cy="121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0576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3781064" y="4588707"/>
            <a:ext cx="4629872" cy="98133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_tradnl" sz="7200" b="1" i="1" dirty="0">
                <a:solidFill>
                  <a:schemeClr val="bg1"/>
                </a:solidFill>
                <a:latin typeface="Vibur Medium" panose="03000603000000000000" pitchFamily="49" charset="77"/>
              </a:rPr>
              <a:t>¡Gracias</a:t>
            </a:r>
            <a:r>
              <a:rPr lang="es-ES_tradnl" sz="7200" i="1" dirty="0">
                <a:solidFill>
                  <a:schemeClr val="bg1"/>
                </a:solidFill>
                <a:latin typeface="Vibur Medium" panose="03000603000000000000" pitchFamily="49" charset="77"/>
              </a:rPr>
              <a:t>!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671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1096" y="-292599"/>
            <a:ext cx="13732466" cy="915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27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6247</TotalTime>
  <Words>2450</Words>
  <Application>Microsoft Office PowerPoint</Application>
  <PresentationFormat>Panorámica</PresentationFormat>
  <Paragraphs>756</Paragraphs>
  <Slides>59</Slides>
  <Notes>36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59</vt:i4>
      </vt:variant>
    </vt:vector>
  </HeadingPairs>
  <TitlesOfParts>
    <vt:vector size="69" baseType="lpstr">
      <vt:lpstr>Arial Unicode MS</vt:lpstr>
      <vt:lpstr>Microsoft YaHei</vt:lpstr>
      <vt:lpstr>Arial</vt:lpstr>
      <vt:lpstr>Arial Black</vt:lpstr>
      <vt:lpstr>Calibri</vt:lpstr>
      <vt:lpstr>Lucida Sans Unicode</vt:lpstr>
      <vt:lpstr>Times New Roman</vt:lpstr>
      <vt:lpstr>Trebuchet MS</vt:lpstr>
      <vt:lpstr>Vibur Medium</vt:lpstr>
      <vt:lpstr>Tema de Office</vt:lpstr>
      <vt:lpstr>Presentación de PowerPoint</vt:lpstr>
      <vt:lpstr>Presentación de PowerPoint</vt:lpstr>
      <vt:lpstr>César Edmundo Sarria Porras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Clara Lorena Knudson Campo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Óscar Fernando Rosero Vargas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Lucy Ximena Ibarra Hernández</vt:lpstr>
      <vt:lpstr>Presentación de PowerPoint</vt:lpstr>
      <vt:lpstr>Presentación de PowerPoint</vt:lpstr>
      <vt:lpstr>ESTADO DE SITUACIÓN FINANCIERA </vt:lpstr>
      <vt:lpstr>ESTADO DE SITUACIÓN FINANCIERA</vt:lpstr>
      <vt:lpstr>ESTADO DE RESULTADO INTEGRAL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Tale54</dc:creator>
  <cp:lastModifiedBy>Planeacion 6</cp:lastModifiedBy>
  <cp:revision>359</cp:revision>
  <dcterms:created xsi:type="dcterms:W3CDTF">2015-03-17T16:49:41Z</dcterms:created>
  <dcterms:modified xsi:type="dcterms:W3CDTF">2021-06-10T14:18:53Z</dcterms:modified>
</cp:coreProperties>
</file>